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730" y="149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17345" y="-70611"/>
            <a:ext cx="1311275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295949" y="812800"/>
            <a:ext cx="2167254" cy="3515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17345" y="-70611"/>
            <a:ext cx="3479165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677625" y="1489964"/>
            <a:ext cx="4193540" cy="24974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806960" y="4777004"/>
            <a:ext cx="244475" cy="2273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stanford.edu/slides/2018/cs231n_2018_lecture05.pdf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-rec.org/databases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ssex.ac.uk/mv/allfaces/faces95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qwone.com/~jason/20Newsgroups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eb.mit.edu/sinhalab/Papers/19results_sinha_etal.pdf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nb.ca/cic/datasets/botnet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tl.nist.gov/div898/handbook/pmc/section4/pmc4.htm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64122" y="4493182"/>
            <a:ext cx="417164" cy="33719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7381" y="254006"/>
            <a:ext cx="1434212" cy="45716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8412750" y="4408349"/>
            <a:ext cx="557530" cy="473709"/>
          </a:xfrm>
          <a:custGeom>
            <a:avLst/>
            <a:gdLst/>
            <a:ahLst/>
            <a:cxnLst/>
            <a:rect l="l" t="t" r="r" b="b"/>
            <a:pathLst>
              <a:path w="557529" h="473710">
                <a:moveTo>
                  <a:pt x="557099" y="473399"/>
                </a:moveTo>
                <a:lnTo>
                  <a:pt x="0" y="473399"/>
                </a:lnTo>
                <a:lnTo>
                  <a:pt x="0" y="0"/>
                </a:lnTo>
                <a:lnTo>
                  <a:pt x="557099" y="0"/>
                </a:lnTo>
                <a:lnTo>
                  <a:pt x="557099" y="473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0225" y="517524"/>
            <a:ext cx="3023004" cy="5683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363904" y="2394274"/>
            <a:ext cx="3780095" cy="274922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03250" y="1172077"/>
            <a:ext cx="5096510" cy="1407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199"/>
              </a:lnSpc>
              <a:spcBef>
                <a:spcPts val="100"/>
              </a:spcBef>
            </a:pPr>
            <a:r>
              <a:rPr sz="2900" spc="-10" dirty="0">
                <a:solidFill>
                  <a:srgbClr val="6C6C6C"/>
                </a:solidFill>
                <a:latin typeface="Arial MT"/>
                <a:cs typeface="Arial MT"/>
              </a:rPr>
              <a:t>Advanced </a:t>
            </a:r>
            <a:r>
              <a:rPr sz="2900" dirty="0">
                <a:solidFill>
                  <a:srgbClr val="6C6C6C"/>
                </a:solidFill>
                <a:latin typeface="Arial MT"/>
                <a:cs typeface="Arial MT"/>
              </a:rPr>
              <a:t>Machine </a:t>
            </a:r>
            <a:r>
              <a:rPr sz="2900" spc="-5" dirty="0">
                <a:solidFill>
                  <a:srgbClr val="6C6C6C"/>
                </a:solidFill>
                <a:latin typeface="Arial MT"/>
                <a:cs typeface="Arial MT"/>
              </a:rPr>
              <a:t>Learning: </a:t>
            </a:r>
            <a:r>
              <a:rPr sz="2900" dirty="0">
                <a:solidFill>
                  <a:srgbClr val="6C6C6C"/>
                </a:solidFill>
                <a:latin typeface="Arial MT"/>
                <a:cs typeface="Arial MT"/>
              </a:rPr>
              <a:t> </a:t>
            </a:r>
            <a:r>
              <a:rPr sz="2900" spc="-5" dirty="0">
                <a:solidFill>
                  <a:srgbClr val="6C6C6C"/>
                </a:solidFill>
                <a:latin typeface="Arial MT"/>
                <a:cs typeface="Arial MT"/>
              </a:rPr>
              <a:t>Create</a:t>
            </a:r>
            <a:r>
              <a:rPr sz="2900" spc="-40" dirty="0">
                <a:solidFill>
                  <a:srgbClr val="6C6C6C"/>
                </a:solidFill>
                <a:latin typeface="Arial MT"/>
                <a:cs typeface="Arial MT"/>
              </a:rPr>
              <a:t> </a:t>
            </a:r>
            <a:r>
              <a:rPr sz="2900" spc="-10" dirty="0">
                <a:solidFill>
                  <a:srgbClr val="6C6C6C"/>
                </a:solidFill>
                <a:latin typeface="Arial MT"/>
                <a:cs typeface="Arial MT"/>
              </a:rPr>
              <a:t>Real-World</a:t>
            </a:r>
            <a:r>
              <a:rPr sz="2900" spc="-35" dirty="0">
                <a:solidFill>
                  <a:srgbClr val="6C6C6C"/>
                </a:solidFill>
                <a:latin typeface="Arial MT"/>
                <a:cs typeface="Arial MT"/>
              </a:rPr>
              <a:t> </a:t>
            </a:r>
            <a:r>
              <a:rPr sz="2900" dirty="0">
                <a:solidFill>
                  <a:srgbClr val="6C6C6C"/>
                </a:solidFill>
                <a:latin typeface="Arial MT"/>
                <a:cs typeface="Arial MT"/>
              </a:rPr>
              <a:t>ML</a:t>
            </a:r>
            <a:r>
              <a:rPr sz="2900" spc="-135" dirty="0">
                <a:solidFill>
                  <a:srgbClr val="6C6C6C"/>
                </a:solidFill>
                <a:latin typeface="Arial MT"/>
                <a:cs typeface="Arial MT"/>
              </a:rPr>
              <a:t> </a:t>
            </a:r>
            <a:r>
              <a:rPr sz="2900" spc="-5" dirty="0">
                <a:solidFill>
                  <a:srgbClr val="6C6C6C"/>
                </a:solidFill>
                <a:latin typeface="Arial MT"/>
                <a:cs typeface="Arial MT"/>
              </a:rPr>
              <a:t>Projects</a:t>
            </a:r>
            <a:endParaRPr sz="29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000" spc="-5" dirty="0">
                <a:solidFill>
                  <a:srgbClr val="6C6C6C"/>
                </a:solidFill>
                <a:latin typeface="Arial MT"/>
                <a:cs typeface="Arial MT"/>
              </a:rPr>
              <a:t>with</a:t>
            </a:r>
            <a:r>
              <a:rPr sz="2000" spc="-35" dirty="0">
                <a:solidFill>
                  <a:srgbClr val="6C6C6C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6C6C6C"/>
                </a:solidFill>
                <a:latin typeface="Arial MT"/>
                <a:cs typeface="Arial MT"/>
              </a:rPr>
              <a:t>Noureddin</a:t>
            </a:r>
            <a:r>
              <a:rPr sz="2000" spc="-35" dirty="0">
                <a:solidFill>
                  <a:srgbClr val="6C6C6C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6C6C6C"/>
                </a:solidFill>
                <a:latin typeface="Arial MT"/>
                <a:cs typeface="Arial MT"/>
              </a:rPr>
              <a:t>Sadawi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3999" y="163700"/>
            <a:ext cx="1870075" cy="215900"/>
          </a:xfrm>
          <a:custGeom>
            <a:avLst/>
            <a:gdLst/>
            <a:ahLst/>
            <a:cxnLst/>
            <a:rect l="l" t="t" r="r" b="b"/>
            <a:pathLst>
              <a:path w="1870075" h="215900">
                <a:moveTo>
                  <a:pt x="1869599" y="215399"/>
                </a:moveTo>
                <a:lnTo>
                  <a:pt x="0" y="215399"/>
                </a:lnTo>
                <a:lnTo>
                  <a:pt x="0" y="0"/>
                </a:lnTo>
                <a:lnTo>
                  <a:pt x="1869599" y="0"/>
                </a:lnTo>
                <a:lnTo>
                  <a:pt x="1869599" y="215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327703" y="885444"/>
            <a:ext cx="6440805" cy="3326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0" marR="427355" indent="-355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67665" algn="l"/>
                <a:tab pos="368300" algn="l"/>
              </a:tabLst>
            </a:pPr>
            <a:r>
              <a:rPr sz="2000" spc="-5" dirty="0">
                <a:latin typeface="Calibri"/>
                <a:cs typeface="Calibri"/>
              </a:rPr>
              <a:t>But .. before </a:t>
            </a:r>
            <a:r>
              <a:rPr sz="2000" dirty="0">
                <a:latin typeface="Calibri"/>
                <a:cs typeface="Calibri"/>
              </a:rPr>
              <a:t>attempting to </a:t>
            </a:r>
            <a:r>
              <a:rPr sz="2000" spc="-5" dirty="0">
                <a:latin typeface="Calibri"/>
                <a:cs typeface="Calibri"/>
              </a:rPr>
              <a:t>guess whose </a:t>
            </a:r>
            <a:r>
              <a:rPr sz="2000" dirty="0">
                <a:latin typeface="Calibri"/>
                <a:cs typeface="Calibri"/>
              </a:rPr>
              <a:t>face it is </a:t>
            </a:r>
            <a:r>
              <a:rPr sz="2000" spc="-5" dirty="0">
                <a:latin typeface="Calibri"/>
                <a:cs typeface="Calibri"/>
              </a:rPr>
              <a:t>.. the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system</a:t>
            </a:r>
            <a:r>
              <a:rPr sz="2000" spc="-5" dirty="0">
                <a:latin typeface="Calibri"/>
                <a:cs typeface="Calibri"/>
              </a:rPr>
              <a:t> needs</a:t>
            </a:r>
            <a:r>
              <a:rPr sz="2000" dirty="0">
                <a:latin typeface="Calibri"/>
                <a:cs typeface="Calibri"/>
              </a:rPr>
              <a:t> to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make sure it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 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face</a:t>
            </a:r>
            <a:endParaRPr sz="2000">
              <a:latin typeface="Calibri"/>
              <a:cs typeface="Calibri"/>
            </a:endParaRPr>
          </a:p>
          <a:p>
            <a:pPr marL="368300" marR="130175" indent="-355600">
              <a:lnSpc>
                <a:spcPct val="100000"/>
              </a:lnSpc>
              <a:spcBef>
                <a:spcPts val="405"/>
              </a:spcBef>
              <a:buClr>
                <a:srgbClr val="000000"/>
              </a:buClr>
              <a:buFont typeface="Arial MT"/>
              <a:buChar char="•"/>
              <a:tabLst>
                <a:tab pos="367665" algn="l"/>
                <a:tab pos="368300" algn="l"/>
              </a:tabLst>
            </a:pPr>
            <a:r>
              <a:rPr sz="2000" dirty="0">
                <a:solidFill>
                  <a:srgbClr val="980000"/>
                </a:solidFill>
                <a:latin typeface="Calibri"/>
                <a:cs typeface="Calibri"/>
              </a:rPr>
              <a:t>Face </a:t>
            </a:r>
            <a:r>
              <a:rPr sz="2000" spc="-5" dirty="0">
                <a:solidFill>
                  <a:srgbClr val="980000"/>
                </a:solidFill>
                <a:latin typeface="Calibri"/>
                <a:cs typeface="Calibri"/>
              </a:rPr>
              <a:t>detection: </a:t>
            </a:r>
            <a:r>
              <a:rPr sz="2000" spc="-5" dirty="0">
                <a:latin typeface="Calibri"/>
                <a:cs typeface="Calibri"/>
              </a:rPr>
              <a:t>find </a:t>
            </a:r>
            <a:r>
              <a:rPr sz="2000" dirty="0">
                <a:latin typeface="Calibri"/>
                <a:cs typeface="Calibri"/>
              </a:rPr>
              <a:t>all faces in an </a:t>
            </a:r>
            <a:r>
              <a:rPr sz="2000" spc="-5" dirty="0">
                <a:latin typeface="Calibri"/>
                <a:cs typeface="Calibri"/>
              </a:rPr>
              <a:t>image/video </a:t>
            </a:r>
            <a:r>
              <a:rPr sz="2000" dirty="0">
                <a:latin typeface="Calibri"/>
                <a:cs typeface="Calibri"/>
              </a:rPr>
              <a:t>(if </a:t>
            </a:r>
            <a:r>
              <a:rPr sz="2000" spc="-5" dirty="0">
                <a:latin typeface="Calibri"/>
                <a:cs typeface="Calibri"/>
              </a:rPr>
              <a:t>any)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regardless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their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position,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scale, in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plane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rotation,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pose,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illumination, </a:t>
            </a:r>
            <a:r>
              <a:rPr sz="2000" dirty="0">
                <a:latin typeface="Calibri"/>
                <a:cs typeface="Calibri"/>
              </a:rPr>
              <a:t>facial </a:t>
            </a:r>
            <a:r>
              <a:rPr sz="2000" spc="-5" dirty="0">
                <a:latin typeface="Calibri"/>
                <a:cs typeface="Calibri"/>
              </a:rPr>
              <a:t>expressions, occlusions</a:t>
            </a:r>
            <a:endParaRPr sz="2000">
              <a:latin typeface="Calibri"/>
              <a:cs typeface="Calibri"/>
            </a:endParaRPr>
          </a:p>
          <a:p>
            <a:pPr marL="825500" lvl="1" indent="-355600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824865" algn="l"/>
                <a:tab pos="825500" algn="l"/>
              </a:tabLst>
            </a:pPr>
            <a:r>
              <a:rPr sz="20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First</a:t>
            </a:r>
            <a:r>
              <a:rPr sz="20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step</a:t>
            </a:r>
            <a:r>
              <a:rPr sz="20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to</a:t>
            </a:r>
            <a:r>
              <a:rPr sz="2000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0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every</a:t>
            </a:r>
            <a:r>
              <a:rPr sz="2000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face </a:t>
            </a:r>
            <a:r>
              <a:rPr sz="20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recognition </a:t>
            </a:r>
            <a:r>
              <a:rPr sz="20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system</a:t>
            </a:r>
            <a:endParaRPr sz="2000">
              <a:latin typeface="Calibri"/>
              <a:cs typeface="Calibri"/>
            </a:endParaRPr>
          </a:p>
          <a:p>
            <a:pPr marL="368300" indent="-355600">
              <a:lnSpc>
                <a:spcPct val="100000"/>
              </a:lnSpc>
              <a:spcBef>
                <a:spcPts val="409"/>
              </a:spcBef>
              <a:buClr>
                <a:srgbClr val="000000"/>
              </a:buClr>
              <a:buFont typeface="Arial MT"/>
              <a:buChar char="•"/>
              <a:tabLst>
                <a:tab pos="367665" algn="l"/>
                <a:tab pos="368300" algn="l"/>
              </a:tabLst>
            </a:pPr>
            <a:r>
              <a:rPr sz="2000" dirty="0">
                <a:solidFill>
                  <a:srgbClr val="980000"/>
                </a:solidFill>
                <a:latin typeface="Calibri"/>
                <a:cs typeface="Calibri"/>
              </a:rPr>
              <a:t>Face </a:t>
            </a:r>
            <a:r>
              <a:rPr sz="2000" spc="-5" dirty="0">
                <a:solidFill>
                  <a:srgbClr val="980000"/>
                </a:solidFill>
                <a:latin typeface="Calibri"/>
                <a:cs typeface="Calibri"/>
              </a:rPr>
              <a:t>localization:</a:t>
            </a:r>
            <a:r>
              <a:rPr sz="2000" spc="5" dirty="0">
                <a:solidFill>
                  <a:srgbClr val="9800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find</a:t>
            </a:r>
            <a:r>
              <a:rPr sz="2000" dirty="0">
                <a:latin typeface="Calibri"/>
                <a:cs typeface="Calibri"/>
              </a:rPr>
              <a:t> the </a:t>
            </a:r>
            <a:r>
              <a:rPr sz="2000" spc="-5" dirty="0">
                <a:latin typeface="Calibri"/>
                <a:cs typeface="Calibri"/>
              </a:rPr>
              <a:t>exact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location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dirty="0">
                <a:latin typeface="Calibri"/>
                <a:cs typeface="Calibri"/>
              </a:rPr>
              <a:t> a detected face</a:t>
            </a:r>
            <a:endParaRPr sz="2000">
              <a:latin typeface="Calibri"/>
              <a:cs typeface="Calibri"/>
            </a:endParaRPr>
          </a:p>
          <a:p>
            <a:pPr marL="825500" marR="43815" lvl="1" indent="-355600">
              <a:lnSpc>
                <a:spcPct val="100000"/>
              </a:lnSpc>
              <a:spcBef>
                <a:spcPts val="405"/>
              </a:spcBef>
              <a:buFont typeface="Arial MT"/>
              <a:buChar char="•"/>
              <a:tabLst>
                <a:tab pos="824865" algn="l"/>
                <a:tab pos="825500" algn="l"/>
              </a:tabLst>
            </a:pPr>
            <a:r>
              <a:rPr sz="2000" spc="-5" dirty="0">
                <a:latin typeface="Calibri"/>
                <a:cs typeface="Calibri"/>
              </a:rPr>
              <a:t>Detection of </a:t>
            </a:r>
            <a:r>
              <a:rPr sz="2000" dirty="0">
                <a:latin typeface="Calibri"/>
                <a:cs typeface="Calibri"/>
              </a:rPr>
              <a:t>salient facial features such as </a:t>
            </a:r>
            <a:r>
              <a:rPr sz="2000" spc="-5" dirty="0">
                <a:latin typeface="Calibri"/>
                <a:cs typeface="Calibri"/>
              </a:rPr>
              <a:t>eyes, nose,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nostrils,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eyebrows, mouth, </a:t>
            </a:r>
            <a:r>
              <a:rPr sz="2000" dirty="0">
                <a:latin typeface="Calibri"/>
                <a:cs typeface="Calibri"/>
              </a:rPr>
              <a:t>etc</a:t>
            </a:r>
            <a:endParaRPr sz="2000">
              <a:latin typeface="Calibri"/>
              <a:cs typeface="Calibri"/>
            </a:endParaRPr>
          </a:p>
          <a:p>
            <a:pPr marL="368300" indent="-355600">
              <a:lnSpc>
                <a:spcPct val="100000"/>
              </a:lnSpc>
              <a:spcBef>
                <a:spcPts val="385"/>
              </a:spcBef>
              <a:buClr>
                <a:srgbClr val="000000"/>
              </a:buClr>
              <a:buFont typeface="Arial MT"/>
              <a:buChar char="•"/>
              <a:tabLst>
                <a:tab pos="367665" algn="l"/>
                <a:tab pos="368300" algn="l"/>
              </a:tabLst>
            </a:pPr>
            <a:r>
              <a:rPr sz="2000" dirty="0">
                <a:solidFill>
                  <a:srgbClr val="980000"/>
                </a:solidFill>
                <a:latin typeface="Calibri"/>
                <a:cs typeface="Calibri"/>
              </a:rPr>
              <a:t>Face </a:t>
            </a:r>
            <a:r>
              <a:rPr sz="2000" spc="-5" dirty="0">
                <a:solidFill>
                  <a:srgbClr val="980000"/>
                </a:solidFill>
                <a:latin typeface="Calibri"/>
                <a:cs typeface="Calibri"/>
              </a:rPr>
              <a:t>tracking:</a:t>
            </a:r>
            <a:r>
              <a:rPr sz="2000" dirty="0">
                <a:solidFill>
                  <a:srgbClr val="980000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detect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(“follow”)</a:t>
            </a:r>
            <a:r>
              <a:rPr sz="2000" dirty="0">
                <a:latin typeface="Calibri"/>
                <a:cs typeface="Calibri"/>
              </a:rPr>
              <a:t> 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face in a </a:t>
            </a:r>
            <a:r>
              <a:rPr sz="2000" spc="-5" dirty="0">
                <a:latin typeface="Calibri"/>
                <a:cs typeface="Calibri"/>
              </a:rPr>
              <a:t>video sequence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10</a:t>
            </a:fld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27971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Face</a:t>
            </a:r>
            <a:r>
              <a:rPr spc="-90" dirty="0"/>
              <a:t> </a:t>
            </a:r>
            <a:r>
              <a:rPr spc="-5" dirty="0"/>
              <a:t>Detection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10344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</a:t>
            </a:r>
            <a:r>
              <a:rPr spc="-5" dirty="0"/>
              <a:t>R</a:t>
            </a:r>
            <a:r>
              <a:rPr dirty="0"/>
              <a:t>Us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23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34053" y="821943"/>
            <a:ext cx="6531609" cy="300672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61950" indent="-349250">
              <a:lnSpc>
                <a:spcPct val="100000"/>
              </a:lnSpc>
              <a:spcBef>
                <a:spcPts val="409"/>
              </a:spcBef>
              <a:buChar char="●"/>
              <a:tabLst>
                <a:tab pos="361315" algn="l"/>
                <a:tab pos="361950" algn="l"/>
              </a:tabLst>
            </a:pPr>
            <a:r>
              <a:rPr sz="1900" spc="-5" dirty="0">
                <a:latin typeface="Calibri"/>
                <a:cs typeface="Calibri"/>
              </a:rPr>
              <a:t>LSTMs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work </a:t>
            </a:r>
            <a:r>
              <a:rPr sz="1900" dirty="0">
                <a:latin typeface="Calibri"/>
                <a:cs typeface="Calibri"/>
              </a:rPr>
              <a:t>well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but they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are </a:t>
            </a:r>
            <a:r>
              <a:rPr sz="1900" spc="-5" dirty="0">
                <a:latin typeface="Calibri"/>
                <a:cs typeface="Calibri"/>
              </a:rPr>
              <a:t>complicated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(lots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of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parameters)</a:t>
            </a:r>
            <a:endParaRPr sz="1900">
              <a:latin typeface="Calibri"/>
              <a:cs typeface="Calibri"/>
            </a:endParaRPr>
          </a:p>
          <a:p>
            <a:pPr marL="361950" indent="-349250">
              <a:lnSpc>
                <a:spcPct val="100000"/>
              </a:lnSpc>
              <a:spcBef>
                <a:spcPts val="315"/>
              </a:spcBef>
              <a:buChar char="●"/>
              <a:tabLst>
                <a:tab pos="361315" algn="l"/>
                <a:tab pos="361950" algn="l"/>
              </a:tabLst>
            </a:pPr>
            <a:r>
              <a:rPr sz="1900" dirty="0">
                <a:latin typeface="Calibri"/>
                <a:cs typeface="Calibri"/>
              </a:rPr>
              <a:t>GRU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is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variant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of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LSTM</a:t>
            </a:r>
            <a:endParaRPr sz="1900">
              <a:latin typeface="Calibri"/>
              <a:cs typeface="Calibri"/>
            </a:endParaRPr>
          </a:p>
          <a:p>
            <a:pPr marL="361950" indent="-349250">
              <a:lnSpc>
                <a:spcPct val="100000"/>
              </a:lnSpc>
              <a:spcBef>
                <a:spcPts val="310"/>
              </a:spcBef>
              <a:buChar char="●"/>
              <a:tabLst>
                <a:tab pos="361315" algn="l"/>
                <a:tab pos="361950" algn="l"/>
              </a:tabLst>
            </a:pPr>
            <a:r>
              <a:rPr sz="1900" spc="-5" dirty="0">
                <a:latin typeface="Calibri"/>
                <a:cs typeface="Calibri"/>
              </a:rPr>
              <a:t>Approach:</a:t>
            </a:r>
            <a:endParaRPr sz="1900">
              <a:latin typeface="Calibri"/>
              <a:cs typeface="Calibri"/>
            </a:endParaRPr>
          </a:p>
          <a:p>
            <a:pPr marL="819150" marR="5080" lvl="1" indent="-349250">
              <a:lnSpc>
                <a:spcPts val="2690"/>
              </a:lnSpc>
              <a:spcBef>
                <a:spcPts val="85"/>
              </a:spcBef>
              <a:buChar char="○"/>
              <a:tabLst>
                <a:tab pos="818515" algn="l"/>
                <a:tab pos="819150" algn="l"/>
              </a:tabLst>
            </a:pPr>
            <a:r>
              <a:rPr sz="1900" spc="-5" dirty="0">
                <a:latin typeface="Calibri"/>
                <a:cs typeface="Calibri"/>
              </a:rPr>
              <a:t>Combine </a:t>
            </a:r>
            <a:r>
              <a:rPr sz="1900" dirty="0">
                <a:latin typeface="Calibri"/>
                <a:cs typeface="Calibri"/>
              </a:rPr>
              <a:t>the </a:t>
            </a:r>
            <a:r>
              <a:rPr sz="1900" spc="-5" dirty="0">
                <a:latin typeface="Calibri"/>
                <a:cs typeface="Calibri"/>
              </a:rPr>
              <a:t>forgetting </a:t>
            </a:r>
            <a:r>
              <a:rPr sz="1900" dirty="0">
                <a:latin typeface="Calibri"/>
                <a:cs typeface="Calibri"/>
              </a:rPr>
              <a:t>gate and input gate in </a:t>
            </a:r>
            <a:r>
              <a:rPr sz="1900" spc="-5" dirty="0">
                <a:latin typeface="Calibri"/>
                <a:cs typeface="Calibri"/>
              </a:rPr>
              <a:t>LSTM </a:t>
            </a:r>
            <a:r>
              <a:rPr sz="1900" dirty="0">
                <a:latin typeface="Calibri"/>
                <a:cs typeface="Calibri"/>
              </a:rPr>
              <a:t>into a </a:t>
            </a:r>
            <a:r>
              <a:rPr sz="1900" spc="-41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single </a:t>
            </a:r>
            <a:r>
              <a:rPr sz="1900" dirty="0">
                <a:latin typeface="Calibri"/>
                <a:cs typeface="Calibri"/>
              </a:rPr>
              <a:t>"Update Gate"</a:t>
            </a:r>
            <a:endParaRPr sz="1900">
              <a:latin typeface="Calibri"/>
              <a:cs typeface="Calibri"/>
            </a:endParaRPr>
          </a:p>
          <a:p>
            <a:pPr marL="819150" lvl="1" indent="-349250">
              <a:lnSpc>
                <a:spcPct val="100000"/>
              </a:lnSpc>
              <a:spcBef>
                <a:spcPts val="150"/>
              </a:spcBef>
              <a:buChar char="○"/>
              <a:tabLst>
                <a:tab pos="818515" algn="l"/>
                <a:tab pos="819150" algn="l"/>
              </a:tabLst>
            </a:pPr>
            <a:r>
              <a:rPr sz="1900" spc="-5" dirty="0">
                <a:latin typeface="Calibri"/>
                <a:cs typeface="Calibri"/>
              </a:rPr>
              <a:t>Combine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Cell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State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and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Hidden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State</a:t>
            </a:r>
            <a:endParaRPr sz="1900">
              <a:latin typeface="Calibri"/>
              <a:cs typeface="Calibri"/>
            </a:endParaRPr>
          </a:p>
          <a:p>
            <a:pPr marL="361950" indent="-349250">
              <a:lnSpc>
                <a:spcPct val="100000"/>
              </a:lnSpc>
              <a:spcBef>
                <a:spcPts val="335"/>
              </a:spcBef>
              <a:buChar char="●"/>
              <a:tabLst>
                <a:tab pos="361315" algn="l"/>
                <a:tab pos="361950" algn="l"/>
              </a:tabLst>
            </a:pPr>
            <a:r>
              <a:rPr sz="1900" spc="-5" dirty="0">
                <a:latin typeface="Calibri"/>
                <a:cs typeface="Calibri"/>
              </a:rPr>
              <a:t>Computationally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less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expensive</a:t>
            </a:r>
            <a:endParaRPr sz="1900">
              <a:latin typeface="Calibri"/>
              <a:cs typeface="Calibri"/>
            </a:endParaRPr>
          </a:p>
          <a:p>
            <a:pPr marL="819150" lvl="1" indent="-349250">
              <a:lnSpc>
                <a:spcPct val="100000"/>
              </a:lnSpc>
              <a:spcBef>
                <a:spcPts val="315"/>
              </a:spcBef>
              <a:buChar char="○"/>
              <a:tabLst>
                <a:tab pos="818515" algn="l"/>
                <a:tab pos="819150" algn="l"/>
              </a:tabLst>
            </a:pPr>
            <a:r>
              <a:rPr sz="1900" spc="-5" dirty="0">
                <a:latin typeface="Calibri"/>
                <a:cs typeface="Calibri"/>
              </a:rPr>
              <a:t>Less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parameters, less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complex structure</a:t>
            </a:r>
            <a:endParaRPr sz="1900">
              <a:latin typeface="Calibri"/>
              <a:cs typeface="Calibri"/>
            </a:endParaRPr>
          </a:p>
          <a:p>
            <a:pPr marL="361950" indent="-349250">
              <a:lnSpc>
                <a:spcPct val="100000"/>
              </a:lnSpc>
              <a:spcBef>
                <a:spcPts val="310"/>
              </a:spcBef>
              <a:buChar char="●"/>
              <a:tabLst>
                <a:tab pos="361315" algn="l"/>
                <a:tab pos="361950" algn="l"/>
              </a:tabLst>
            </a:pPr>
            <a:r>
              <a:rPr sz="1900" spc="-5" dirty="0">
                <a:latin typeface="Calibri"/>
                <a:cs typeface="Calibri"/>
              </a:rPr>
              <a:t>Performance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is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as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good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as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LSTM</a:t>
            </a:r>
            <a:endParaRPr sz="1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6477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spc="-10" dirty="0"/>
              <a:t> </a:t>
            </a:r>
            <a:r>
              <a:rPr spc="-5" dirty="0"/>
              <a:t>Preparation</a:t>
            </a:r>
            <a:r>
              <a:rPr spc="-20" dirty="0"/>
              <a:t> </a:t>
            </a:r>
            <a:r>
              <a:rPr dirty="0"/>
              <a:t>..</a:t>
            </a:r>
            <a:r>
              <a:rPr spc="-10" dirty="0"/>
              <a:t> </a:t>
            </a:r>
            <a:r>
              <a:rPr spc="-5" dirty="0"/>
              <a:t>Very</a:t>
            </a:r>
            <a:r>
              <a:rPr spc="-20" dirty="0"/>
              <a:t> </a:t>
            </a:r>
            <a:r>
              <a:rPr spc="-5" dirty="0"/>
              <a:t>Important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24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68474" y="944371"/>
            <a:ext cx="6367780" cy="276606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354965" marR="580390" indent="-342900">
              <a:lnSpc>
                <a:spcPts val="2110"/>
              </a:lnSpc>
              <a:spcBef>
                <a:spcPts val="210"/>
              </a:spcBef>
              <a:buChar char="●"/>
              <a:tabLst>
                <a:tab pos="354965" algn="l"/>
                <a:tab pos="355600" algn="l"/>
              </a:tabLst>
            </a:pPr>
            <a:r>
              <a:rPr sz="1800" spc="-5" dirty="0">
                <a:latin typeface="Calibri"/>
                <a:cs typeface="Calibri"/>
              </a:rPr>
              <a:t>Before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time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series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data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modeled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using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previous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techniques,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must</a:t>
            </a:r>
            <a:r>
              <a:rPr sz="1800" dirty="0">
                <a:latin typeface="Calibri"/>
                <a:cs typeface="Calibri"/>
              </a:rPr>
              <a:t> be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prepared!</a:t>
            </a:r>
            <a:endParaRPr sz="1800">
              <a:latin typeface="Calibri"/>
              <a:cs typeface="Calibri"/>
            </a:endParaRPr>
          </a:p>
          <a:p>
            <a:pPr marL="354965" marR="245745" indent="-342900">
              <a:lnSpc>
                <a:spcPts val="2180"/>
              </a:lnSpc>
              <a:spcBef>
                <a:spcPts val="45"/>
              </a:spcBef>
              <a:buChar char="●"/>
              <a:tabLst>
                <a:tab pos="354965" algn="l"/>
                <a:tab pos="355600" algn="l"/>
              </a:tabLst>
            </a:pP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models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will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learn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function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maps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sequence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past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observations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input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output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observation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ts val="2039"/>
              </a:lnSpc>
              <a:buChar char="●"/>
              <a:tabLst>
                <a:tab pos="354965" algn="l"/>
                <a:tab pos="355600" algn="l"/>
              </a:tabLst>
            </a:pPr>
            <a:r>
              <a:rPr sz="1800" spc="-5" dirty="0">
                <a:latin typeface="Calibri"/>
                <a:cs typeface="Calibri"/>
              </a:rPr>
              <a:t>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such,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sequence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observations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must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transformed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into</a:t>
            </a:r>
            <a:endParaRPr sz="1800">
              <a:latin typeface="Calibri"/>
              <a:cs typeface="Calibri"/>
            </a:endParaRPr>
          </a:p>
          <a:p>
            <a:pPr marL="354965">
              <a:lnSpc>
                <a:spcPts val="2135"/>
              </a:lnSpc>
              <a:spcBef>
                <a:spcPts val="25"/>
              </a:spcBef>
            </a:pPr>
            <a:r>
              <a:rPr sz="1800" spc="-5" dirty="0">
                <a:latin typeface="Calibri"/>
                <a:cs typeface="Calibri"/>
              </a:rPr>
              <a:t>multiple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examples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from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which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model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learn</a:t>
            </a:r>
            <a:endParaRPr sz="1800">
              <a:latin typeface="Calibri"/>
              <a:cs typeface="Calibri"/>
            </a:endParaRPr>
          </a:p>
          <a:p>
            <a:pPr marL="355600" indent="-342900" algn="just">
              <a:lnSpc>
                <a:spcPts val="2135"/>
              </a:lnSpc>
              <a:buChar char="●"/>
              <a:tabLst>
                <a:tab pos="355600" algn="l"/>
              </a:tabLst>
            </a:pP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idea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here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divide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sequence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into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multiple</a:t>
            </a:r>
            <a:endParaRPr sz="1800">
              <a:latin typeface="Calibri"/>
              <a:cs typeface="Calibri"/>
            </a:endParaRPr>
          </a:p>
          <a:p>
            <a:pPr marL="354965" marR="179705" algn="just">
              <a:lnSpc>
                <a:spcPct val="99400"/>
              </a:lnSpc>
              <a:spcBef>
                <a:spcPts val="60"/>
              </a:spcBef>
            </a:pPr>
            <a:r>
              <a:rPr sz="1800" spc="-5" dirty="0">
                <a:latin typeface="Calibri"/>
                <a:cs typeface="Calibri"/>
              </a:rPr>
              <a:t>input/output patterns called samples, where </a:t>
            </a:r>
            <a:r>
              <a:rPr sz="1800" dirty="0">
                <a:latin typeface="Calibri"/>
                <a:cs typeface="Calibri"/>
              </a:rPr>
              <a:t>‘n’ </a:t>
            </a:r>
            <a:r>
              <a:rPr sz="1800" spc="-5" dirty="0">
                <a:latin typeface="Calibri"/>
                <a:cs typeface="Calibri"/>
              </a:rPr>
              <a:t>time steps are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used as input and </a:t>
            </a:r>
            <a:r>
              <a:rPr sz="1800" dirty="0">
                <a:latin typeface="Calibri"/>
                <a:cs typeface="Calibri"/>
              </a:rPr>
              <a:t>one </a:t>
            </a:r>
            <a:r>
              <a:rPr sz="1800" spc="-5" dirty="0">
                <a:latin typeface="Calibri"/>
                <a:cs typeface="Calibri"/>
              </a:rPr>
              <a:t>time step is used as output </a:t>
            </a:r>
            <a:r>
              <a:rPr sz="1800" dirty="0">
                <a:latin typeface="Calibri"/>
                <a:cs typeface="Calibri"/>
              </a:rPr>
              <a:t>for </a:t>
            </a: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5" dirty="0">
                <a:latin typeface="Calibri"/>
                <a:cs typeface="Calibri"/>
              </a:rPr>
              <a:t>one- 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step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prediction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learned!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48812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spc="-20" dirty="0"/>
              <a:t> </a:t>
            </a:r>
            <a:r>
              <a:rPr spc="-5" dirty="0"/>
              <a:t>Preparation</a:t>
            </a:r>
            <a:r>
              <a:rPr spc="-25" dirty="0"/>
              <a:t> </a:t>
            </a:r>
            <a:r>
              <a:rPr spc="-5" dirty="0"/>
              <a:t>Example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74824" y="3157727"/>
            <a:ext cx="6288405" cy="1059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indent="-336550">
              <a:lnSpc>
                <a:spcPts val="2014"/>
              </a:lnSpc>
              <a:spcBef>
                <a:spcPts val="100"/>
              </a:spcBef>
              <a:buChar char="●"/>
              <a:tabLst>
                <a:tab pos="348615" algn="l"/>
                <a:tab pos="349250" algn="l"/>
              </a:tabLst>
            </a:pPr>
            <a:r>
              <a:rPr sz="1700" spc="-5" dirty="0">
                <a:latin typeface="Calibri"/>
                <a:cs typeface="Calibri"/>
              </a:rPr>
              <a:t>Normalize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the</a:t>
            </a:r>
            <a:r>
              <a:rPr sz="1700" dirty="0">
                <a:latin typeface="Calibri"/>
                <a:cs typeface="Calibri"/>
              </a:rPr>
              <a:t> Data</a:t>
            </a:r>
            <a:r>
              <a:rPr sz="1700" spc="-5" dirty="0">
                <a:latin typeface="Calibri"/>
                <a:cs typeface="Calibri"/>
              </a:rPr>
              <a:t> into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values between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0</a:t>
            </a:r>
            <a:r>
              <a:rPr sz="1700" spc="-5" dirty="0">
                <a:latin typeface="Calibri"/>
                <a:cs typeface="Calibri"/>
              </a:rPr>
              <a:t> and </a:t>
            </a:r>
            <a:r>
              <a:rPr sz="1700" dirty="0">
                <a:latin typeface="Calibri"/>
                <a:cs typeface="Calibri"/>
              </a:rPr>
              <a:t>1</a:t>
            </a:r>
            <a:endParaRPr sz="1700">
              <a:latin typeface="Calibri"/>
              <a:cs typeface="Calibri"/>
            </a:endParaRPr>
          </a:p>
          <a:p>
            <a:pPr marL="349250" indent="-336550">
              <a:lnSpc>
                <a:spcPts val="2014"/>
              </a:lnSpc>
              <a:buChar char="●"/>
              <a:tabLst>
                <a:tab pos="348615" algn="l"/>
                <a:tab pos="349250" algn="l"/>
              </a:tabLst>
            </a:pPr>
            <a:r>
              <a:rPr sz="1700" spc="-10" dirty="0">
                <a:latin typeface="Calibri"/>
                <a:cs typeface="Calibri"/>
              </a:rPr>
              <a:t>Input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Seq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(5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time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steps)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[0.67,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0.55,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0.38,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0.29,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0.21]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-&gt;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Output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0.29</a:t>
            </a:r>
            <a:endParaRPr sz="1700">
              <a:latin typeface="Calibri"/>
              <a:cs typeface="Calibri"/>
            </a:endParaRPr>
          </a:p>
          <a:p>
            <a:pPr marL="349250" indent="-336550">
              <a:lnSpc>
                <a:spcPts val="2014"/>
              </a:lnSpc>
              <a:spcBef>
                <a:spcPts val="70"/>
              </a:spcBef>
              <a:buChar char="●"/>
              <a:tabLst>
                <a:tab pos="348615" algn="l"/>
                <a:tab pos="349250" algn="l"/>
              </a:tabLst>
            </a:pPr>
            <a:r>
              <a:rPr sz="1700" spc="-10" dirty="0">
                <a:latin typeface="Calibri"/>
                <a:cs typeface="Calibri"/>
              </a:rPr>
              <a:t>Input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Seq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(5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time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steps)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[0.55,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0.38,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0.29,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0.21,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0.29]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-&gt;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Output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0.30</a:t>
            </a:r>
            <a:endParaRPr sz="1700">
              <a:latin typeface="Calibri"/>
              <a:cs typeface="Calibri"/>
            </a:endParaRPr>
          </a:p>
          <a:p>
            <a:pPr marL="349250" indent="-336550">
              <a:lnSpc>
                <a:spcPts val="2014"/>
              </a:lnSpc>
              <a:buChar char="●"/>
              <a:tabLst>
                <a:tab pos="348615" algn="l"/>
                <a:tab pos="349250" algn="l"/>
              </a:tabLst>
            </a:pPr>
            <a:r>
              <a:rPr sz="1700" spc="-10" dirty="0">
                <a:latin typeface="Calibri"/>
                <a:cs typeface="Calibri"/>
              </a:rPr>
              <a:t>Input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Seq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(5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time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steps)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[0.38,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0.29,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0.21,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0.29,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0.30]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-&gt;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Output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0.00</a:t>
            </a:r>
            <a:endParaRPr sz="17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90800" y="862583"/>
            <a:ext cx="3215640" cy="218846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25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5462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Download</a:t>
            </a:r>
            <a:r>
              <a:rPr spc="-25" dirty="0"/>
              <a:t> </a:t>
            </a:r>
            <a:r>
              <a:rPr spc="-5" dirty="0"/>
              <a:t>Stock</a:t>
            </a:r>
            <a:r>
              <a:rPr spc="-15" dirty="0"/>
              <a:t> </a:t>
            </a:r>
            <a:r>
              <a:rPr spc="-5" dirty="0"/>
              <a:t>Market</a:t>
            </a:r>
            <a:r>
              <a:rPr spc="-20" dirty="0"/>
              <a:t> </a:t>
            </a:r>
            <a:r>
              <a:rPr spc="-5" dirty="0"/>
              <a:t>Data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26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26103" y="838708"/>
            <a:ext cx="6661150" cy="213487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2200" spc="-5" dirty="0">
                <a:latin typeface="Calibri"/>
                <a:cs typeface="Calibri"/>
              </a:rPr>
              <a:t>Several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Methods:</a:t>
            </a:r>
            <a:endParaRPr sz="2200">
              <a:latin typeface="Calibri"/>
              <a:cs typeface="Calibri"/>
            </a:endParaRPr>
          </a:p>
          <a:p>
            <a:pPr marL="469265" marR="701040" indent="-368300">
              <a:lnSpc>
                <a:spcPts val="2620"/>
              </a:lnSpc>
              <a:spcBef>
                <a:spcPts val="464"/>
              </a:spcBef>
              <a:buFont typeface="Arial MT"/>
              <a:buChar char="-"/>
              <a:tabLst>
                <a:tab pos="469265" algn="l"/>
                <a:tab pos="469900" algn="l"/>
              </a:tabLst>
            </a:pPr>
            <a:r>
              <a:rPr sz="2200" dirty="0">
                <a:latin typeface="Calibri"/>
                <a:cs typeface="Calibri"/>
              </a:rPr>
              <a:t>Use </a:t>
            </a:r>
            <a:r>
              <a:rPr sz="2200" spc="-5" dirty="0">
                <a:latin typeface="Calibri"/>
                <a:cs typeface="Calibri"/>
              </a:rPr>
              <a:t>Pandas DataReader</a:t>
            </a:r>
            <a:r>
              <a:rPr sz="22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https://pandas- </a:t>
            </a:r>
            <a:r>
              <a:rPr sz="220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datareader.readthedocs.io/en/latest/index.html</a:t>
            </a:r>
            <a:endParaRPr sz="2200">
              <a:latin typeface="Calibri"/>
              <a:cs typeface="Calibri"/>
            </a:endParaRPr>
          </a:p>
          <a:p>
            <a:pPr marL="469900" indent="-368935">
              <a:lnSpc>
                <a:spcPts val="2590"/>
              </a:lnSpc>
              <a:buFont typeface="Arial MT"/>
              <a:buChar char="-"/>
              <a:tabLst>
                <a:tab pos="469265" algn="l"/>
                <a:tab pos="469900" algn="l"/>
              </a:tabLst>
            </a:pPr>
            <a:r>
              <a:rPr sz="2200" dirty="0">
                <a:latin typeface="Calibri"/>
                <a:cs typeface="Calibri"/>
              </a:rPr>
              <a:t>Use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Yahoo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Finance:</a:t>
            </a:r>
            <a:r>
              <a:rPr sz="2200" spc="-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https://pypi.org/project/yfinance/</a:t>
            </a:r>
            <a:endParaRPr sz="2200">
              <a:latin typeface="Calibri"/>
              <a:cs typeface="Calibri"/>
            </a:endParaRPr>
          </a:p>
          <a:p>
            <a:pPr marL="469265" marR="948055" indent="-368300">
              <a:lnSpc>
                <a:spcPts val="2690"/>
              </a:lnSpc>
              <a:spcBef>
                <a:spcPts val="35"/>
              </a:spcBef>
              <a:buFont typeface="Arial MT"/>
              <a:buChar char="-"/>
              <a:tabLst>
                <a:tab pos="469265" algn="l"/>
                <a:tab pos="469900" algn="l"/>
              </a:tabLst>
            </a:pPr>
            <a:r>
              <a:rPr sz="2200" dirty="0">
                <a:latin typeface="Calibri"/>
                <a:cs typeface="Calibri"/>
              </a:rPr>
              <a:t>Use </a:t>
            </a:r>
            <a:r>
              <a:rPr sz="2200" spc="-5" dirty="0">
                <a:latin typeface="Calibri"/>
                <a:cs typeface="Calibri"/>
              </a:rPr>
              <a:t>SimFin:</a:t>
            </a:r>
            <a:r>
              <a:rPr sz="2200" spc="-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https://github.com/simfin/simfin- </a:t>
            </a:r>
            <a:r>
              <a:rPr sz="2200" spc="-484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tutorials/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17345" y="0"/>
            <a:ext cx="52216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  <a:latin typeface="Calibri"/>
                <a:cs typeface="Calibri"/>
              </a:rPr>
              <a:t>Course</a:t>
            </a:r>
            <a:r>
              <a:rPr sz="3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Calibri"/>
                <a:cs typeface="Calibri"/>
              </a:rPr>
              <a:t>Notebooks</a:t>
            </a:r>
            <a:r>
              <a:rPr sz="3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27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26103" y="861059"/>
            <a:ext cx="6650355" cy="102870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10500"/>
              </a:lnSpc>
              <a:spcBef>
                <a:spcPts val="40"/>
              </a:spcBef>
            </a:pPr>
            <a:r>
              <a:rPr sz="2000" spc="-5" dirty="0">
                <a:latin typeface="Calibri"/>
                <a:cs typeface="Calibri"/>
              </a:rPr>
              <a:t>Available here: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https://drive.google.com/open?id=1nZGLTrDFMqSSAS4KGRL9fg </a:t>
            </a:r>
            <a:r>
              <a:rPr sz="2000" spc="-44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2xvqQF_Fg9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C</a:t>
            </a:r>
            <a:r>
              <a:rPr dirty="0"/>
              <a:t>o</a:t>
            </a:r>
            <a:r>
              <a:rPr spc="-5" dirty="0"/>
              <a:t>din</a:t>
            </a:r>
            <a:r>
              <a:rPr dirty="0"/>
              <a:t>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28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46150" y="908811"/>
            <a:ext cx="6155690" cy="215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7000" spc="-5" dirty="0">
                <a:latin typeface="Calibri"/>
                <a:cs typeface="Calibri"/>
              </a:rPr>
              <a:t>Enough</a:t>
            </a:r>
            <a:r>
              <a:rPr sz="7000" spc="-50" dirty="0">
                <a:latin typeface="Calibri"/>
                <a:cs typeface="Calibri"/>
              </a:rPr>
              <a:t> </a:t>
            </a:r>
            <a:r>
              <a:rPr sz="7000" dirty="0">
                <a:latin typeface="Calibri"/>
                <a:cs typeface="Calibri"/>
              </a:rPr>
              <a:t>Talking</a:t>
            </a:r>
            <a:r>
              <a:rPr sz="7000" spc="-35" dirty="0">
                <a:latin typeface="Calibri"/>
                <a:cs typeface="Calibri"/>
              </a:rPr>
              <a:t> </a:t>
            </a:r>
            <a:r>
              <a:rPr sz="7000" spc="-5" dirty="0">
                <a:latin typeface="Calibri"/>
                <a:cs typeface="Calibri"/>
              </a:rPr>
              <a:t>.. </a:t>
            </a:r>
            <a:r>
              <a:rPr sz="7000" spc="-1570" dirty="0">
                <a:latin typeface="Calibri"/>
                <a:cs typeface="Calibri"/>
              </a:rPr>
              <a:t> </a:t>
            </a:r>
            <a:r>
              <a:rPr sz="7000" spc="-5" dirty="0">
                <a:latin typeface="Calibri"/>
                <a:cs typeface="Calibri"/>
              </a:rPr>
              <a:t>Let’s</a:t>
            </a:r>
            <a:r>
              <a:rPr sz="7000" dirty="0">
                <a:latin typeface="Calibri"/>
                <a:cs typeface="Calibri"/>
              </a:rPr>
              <a:t> </a:t>
            </a:r>
            <a:r>
              <a:rPr sz="7000" spc="-5" dirty="0">
                <a:latin typeface="Calibri"/>
                <a:cs typeface="Calibri"/>
              </a:rPr>
              <a:t>do </a:t>
            </a:r>
            <a:r>
              <a:rPr sz="7000" dirty="0">
                <a:latin typeface="Calibri"/>
                <a:cs typeface="Calibri"/>
              </a:rPr>
              <a:t>it!</a:t>
            </a:r>
            <a:endParaRPr sz="7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04416" y="1051560"/>
            <a:ext cx="5538215" cy="316687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29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66960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Example</a:t>
            </a:r>
            <a:r>
              <a:rPr spc="-20" dirty="0"/>
              <a:t> </a:t>
            </a:r>
            <a:r>
              <a:rPr spc="-5" dirty="0"/>
              <a:t>Face</a:t>
            </a:r>
            <a:r>
              <a:rPr spc="-20" dirty="0"/>
              <a:t> </a:t>
            </a:r>
            <a:r>
              <a:rPr spc="-5" dirty="0"/>
              <a:t>Detection</a:t>
            </a:r>
            <a:r>
              <a:rPr spc="-15" dirty="0"/>
              <a:t> </a:t>
            </a:r>
            <a:r>
              <a:rPr spc="-5" dirty="0"/>
              <a:t>Techniques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11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340403" y="828548"/>
            <a:ext cx="6550025" cy="3164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32384" indent="-342900">
              <a:lnSpc>
                <a:spcPct val="111100"/>
              </a:lnSpc>
              <a:spcBef>
                <a:spcPts val="100"/>
              </a:spcBef>
              <a:buClr>
                <a:srgbClr val="000000"/>
              </a:buClr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980000"/>
                </a:solidFill>
                <a:latin typeface="Calibri"/>
                <a:cs typeface="Calibri"/>
              </a:rPr>
              <a:t>Knowledge-based:</a:t>
            </a:r>
            <a:r>
              <a:rPr sz="1800" spc="15" dirty="0">
                <a:solidFill>
                  <a:srgbClr val="98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Translate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knowledge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about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typical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face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set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5" dirty="0">
                <a:latin typeface="Calibri"/>
                <a:cs typeface="Calibri"/>
              </a:rPr>
              <a:t>rules</a:t>
            </a:r>
            <a:endParaRPr sz="1800">
              <a:latin typeface="Calibri"/>
              <a:cs typeface="Calibri"/>
            </a:endParaRPr>
          </a:p>
          <a:p>
            <a:pPr marL="355600" marR="5080" indent="-342900">
              <a:lnSpc>
                <a:spcPct val="115599"/>
              </a:lnSpc>
              <a:spcBef>
                <a:spcPts val="20"/>
              </a:spcBef>
              <a:buClr>
                <a:srgbClr val="000000"/>
              </a:buClr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980000"/>
                </a:solidFill>
                <a:latin typeface="Calibri"/>
                <a:cs typeface="Calibri"/>
              </a:rPr>
              <a:t>Structural</a:t>
            </a:r>
            <a:r>
              <a:rPr sz="1800" spc="5" dirty="0">
                <a:solidFill>
                  <a:srgbClr val="98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980000"/>
                </a:solidFill>
                <a:latin typeface="Calibri"/>
                <a:cs typeface="Calibri"/>
              </a:rPr>
              <a:t>matching:</a:t>
            </a:r>
            <a:r>
              <a:rPr sz="1800" spc="10" dirty="0">
                <a:solidFill>
                  <a:srgbClr val="98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Statistical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models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shape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appearance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based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 a </a:t>
            </a:r>
            <a:r>
              <a:rPr sz="1800" spc="-5" dirty="0">
                <a:latin typeface="Calibri"/>
                <a:cs typeface="Calibri"/>
              </a:rPr>
              <a:t>set</a:t>
            </a:r>
            <a:r>
              <a:rPr sz="1800" dirty="0">
                <a:latin typeface="Calibri"/>
                <a:cs typeface="Calibri"/>
              </a:rPr>
              <a:t> 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landmarks</a:t>
            </a:r>
            <a:endParaRPr sz="1800">
              <a:latin typeface="Calibri"/>
              <a:cs typeface="Calibri"/>
            </a:endParaRPr>
          </a:p>
          <a:p>
            <a:pPr marL="355600" marR="318770" indent="-342900">
              <a:lnSpc>
                <a:spcPct val="115599"/>
              </a:lnSpc>
              <a:buClr>
                <a:srgbClr val="000000"/>
              </a:buClr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980000"/>
                </a:solidFill>
                <a:latin typeface="Calibri"/>
                <a:cs typeface="Calibri"/>
              </a:rPr>
              <a:t>Template</a:t>
            </a:r>
            <a:r>
              <a:rPr sz="1800" spc="20" dirty="0">
                <a:solidFill>
                  <a:srgbClr val="98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980000"/>
                </a:solidFill>
                <a:latin typeface="Calibri"/>
                <a:cs typeface="Calibri"/>
              </a:rPr>
              <a:t>matching:</a:t>
            </a:r>
            <a:r>
              <a:rPr sz="1800" spc="20" dirty="0">
                <a:solidFill>
                  <a:srgbClr val="98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Standard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patterns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stored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to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describing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face or facial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features</a:t>
            </a:r>
            <a:endParaRPr sz="1800">
              <a:latin typeface="Calibri"/>
              <a:cs typeface="Calibri"/>
            </a:endParaRPr>
          </a:p>
          <a:p>
            <a:pPr marL="355600" marR="104775" indent="-342900">
              <a:lnSpc>
                <a:spcPct val="113300"/>
              </a:lnSpc>
              <a:spcBef>
                <a:spcPts val="50"/>
              </a:spcBef>
              <a:buClr>
                <a:srgbClr val="000000"/>
              </a:buClr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980000"/>
                </a:solidFill>
                <a:latin typeface="Calibri"/>
                <a:cs typeface="Calibri"/>
              </a:rPr>
              <a:t>Feature</a:t>
            </a:r>
            <a:r>
              <a:rPr sz="1800" spc="10" dirty="0">
                <a:solidFill>
                  <a:srgbClr val="98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980000"/>
                </a:solidFill>
                <a:latin typeface="Calibri"/>
                <a:cs typeface="Calibri"/>
              </a:rPr>
              <a:t>invariant:</a:t>
            </a:r>
            <a:r>
              <a:rPr sz="1800" spc="5" dirty="0">
                <a:solidFill>
                  <a:srgbClr val="98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features</a:t>
            </a:r>
            <a:r>
              <a:rPr sz="1800" dirty="0">
                <a:latin typeface="Calibri"/>
                <a:cs typeface="Calibri"/>
              </a:rPr>
              <a:t> 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face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invariant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to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appearance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variations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(facial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features,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edges,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shape,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texture,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skin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color)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Char char="•"/>
              <a:tabLst>
                <a:tab pos="354965" algn="l"/>
                <a:tab pos="355600" algn="l"/>
              </a:tabLst>
            </a:pPr>
            <a:r>
              <a:rPr sz="1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https://paperswithcode.com/task/face-detection/codeless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33674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Haar</a:t>
            </a:r>
            <a:r>
              <a:rPr spc="-45" dirty="0"/>
              <a:t> </a:t>
            </a:r>
            <a:r>
              <a:rPr spc="-5" dirty="0"/>
              <a:t>Features</a:t>
            </a:r>
            <a:r>
              <a:rPr spc="-35" dirty="0"/>
              <a:t> </a:t>
            </a:r>
            <a:r>
              <a:rPr spc="-5" dirty="0"/>
              <a:t>1/2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12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226100" y="828548"/>
            <a:ext cx="6544945" cy="3515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marR="490220" indent="-342900">
              <a:lnSpc>
                <a:spcPct val="111100"/>
              </a:lnSpc>
              <a:spcBef>
                <a:spcPts val="100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800" dirty="0">
                <a:latin typeface="Calibri"/>
                <a:cs typeface="Calibri"/>
              </a:rPr>
              <a:t>Haar </a:t>
            </a:r>
            <a:r>
              <a:rPr sz="1800" spc="-5" dirty="0">
                <a:latin typeface="Calibri"/>
                <a:cs typeface="Calibri"/>
              </a:rPr>
              <a:t>features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consist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two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 </a:t>
            </a:r>
            <a:r>
              <a:rPr sz="1800" spc="-5" dirty="0">
                <a:latin typeface="Calibri"/>
                <a:cs typeface="Calibri"/>
              </a:rPr>
              <a:t>more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rectangles</a:t>
            </a:r>
            <a:r>
              <a:rPr sz="1800" dirty="0">
                <a:latin typeface="Calibri"/>
                <a:cs typeface="Calibri"/>
              </a:rPr>
              <a:t> 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encode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intensity differences</a:t>
            </a:r>
            <a:r>
              <a:rPr sz="1800" dirty="0">
                <a:latin typeface="Calibri"/>
                <a:cs typeface="Calibri"/>
              </a:rPr>
              <a:t> between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neighboring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areas</a:t>
            </a:r>
            <a:endParaRPr sz="1800">
              <a:latin typeface="Calibri"/>
              <a:cs typeface="Calibri"/>
            </a:endParaRPr>
          </a:p>
          <a:p>
            <a:pPr marL="469265" marR="59690" indent="-342900">
              <a:lnSpc>
                <a:spcPct val="115599"/>
              </a:lnSpc>
              <a:spcBef>
                <a:spcPts val="20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cascade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boosted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classifiers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working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Haar features used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classify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image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regions</a:t>
            </a:r>
            <a:r>
              <a:rPr sz="1800" dirty="0">
                <a:latin typeface="Calibri"/>
                <a:cs typeface="Calibri"/>
              </a:rPr>
              <a:t> as face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 </a:t>
            </a:r>
            <a:r>
              <a:rPr sz="1800" spc="-5" dirty="0">
                <a:latin typeface="Calibri"/>
                <a:cs typeface="Calibri"/>
              </a:rPr>
              <a:t>non-face</a:t>
            </a:r>
            <a:endParaRPr sz="1800">
              <a:latin typeface="Calibri"/>
              <a:cs typeface="Calibri"/>
            </a:endParaRPr>
          </a:p>
          <a:p>
            <a:pPr marL="927100" lvl="1" indent="-343535">
              <a:lnSpc>
                <a:spcPct val="100000"/>
              </a:lnSpc>
              <a:spcBef>
                <a:spcPts val="340"/>
              </a:spcBef>
              <a:buFont typeface="Arial MT"/>
              <a:buChar char="•"/>
              <a:tabLst>
                <a:tab pos="926465" algn="l"/>
                <a:tab pos="927100" algn="l"/>
              </a:tabLst>
            </a:pPr>
            <a:r>
              <a:rPr sz="1800" spc="-5" dirty="0">
                <a:latin typeface="Calibri"/>
                <a:cs typeface="Calibri"/>
              </a:rPr>
              <a:t>Classifiers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earlier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stages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fewer </a:t>
            </a:r>
            <a:r>
              <a:rPr sz="1800" spc="-5" dirty="0">
                <a:latin typeface="Calibri"/>
                <a:cs typeface="Calibri"/>
              </a:rPr>
              <a:t>Haar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features</a:t>
            </a:r>
            <a:endParaRPr sz="1800">
              <a:latin typeface="Calibri"/>
              <a:cs typeface="Calibri"/>
            </a:endParaRPr>
          </a:p>
          <a:p>
            <a:pPr marL="926465" marR="386715" lvl="1" indent="-342900">
              <a:lnSpc>
                <a:spcPct val="115599"/>
              </a:lnSpc>
              <a:buFont typeface="Arial MT"/>
              <a:buChar char="•"/>
              <a:tabLst>
                <a:tab pos="926465" algn="l"/>
                <a:tab pos="927100" algn="l"/>
              </a:tabLst>
            </a:pPr>
            <a:r>
              <a:rPr sz="1800" spc="-5" dirty="0">
                <a:latin typeface="Calibri"/>
                <a:cs typeface="Calibri"/>
              </a:rPr>
              <a:t>Feature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selection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 </a:t>
            </a:r>
            <a:r>
              <a:rPr sz="1800" dirty="0">
                <a:latin typeface="Calibri"/>
                <a:cs typeface="Calibri"/>
              </a:rPr>
              <a:t>based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Adaboost </a:t>
            </a:r>
            <a:r>
              <a:rPr sz="1800" spc="-5" dirty="0">
                <a:latin typeface="Calibri"/>
                <a:cs typeface="Calibri"/>
              </a:rPr>
              <a:t>algorithm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→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features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sorted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order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importance</a:t>
            </a:r>
            <a:endParaRPr sz="1800">
              <a:latin typeface="Calibri"/>
              <a:cs typeface="Calibri"/>
            </a:endParaRPr>
          </a:p>
          <a:p>
            <a:pPr marL="927100" lvl="1" indent="-343535">
              <a:lnSpc>
                <a:spcPct val="100000"/>
              </a:lnSpc>
              <a:spcBef>
                <a:spcPts val="334"/>
              </a:spcBef>
              <a:buFont typeface="Arial MT"/>
              <a:buChar char="•"/>
              <a:tabLst>
                <a:tab pos="926465" algn="l"/>
                <a:tab pos="927100" algn="l"/>
              </a:tabLst>
            </a:pPr>
            <a:r>
              <a:rPr sz="1800" spc="-5" dirty="0">
                <a:latin typeface="Calibri"/>
                <a:cs typeface="Calibri"/>
              </a:rPr>
              <a:t>Fast</a:t>
            </a:r>
            <a:r>
              <a:rPr sz="1800" dirty="0">
                <a:latin typeface="Calibri"/>
                <a:cs typeface="Calibri"/>
              </a:rPr>
              <a:t> 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robust,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but </a:t>
            </a:r>
            <a:r>
              <a:rPr sz="1800" spc="-5" dirty="0">
                <a:latin typeface="Calibri"/>
                <a:cs typeface="Calibri"/>
              </a:rPr>
              <a:t>time-consuming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training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(days...)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15300"/>
              </a:lnSpc>
              <a:spcBef>
                <a:spcPts val="625"/>
              </a:spcBef>
            </a:pPr>
            <a:r>
              <a:rPr sz="1700" spc="-5" dirty="0">
                <a:latin typeface="Calibri"/>
                <a:cs typeface="Calibri"/>
              </a:rPr>
              <a:t>P. Viola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and M. Jones,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“Rapid Object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Detection</a:t>
            </a:r>
            <a:r>
              <a:rPr sz="1700" spc="-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using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 Boosted</a:t>
            </a:r>
            <a:r>
              <a:rPr sz="1700" spc="-5" dirty="0">
                <a:latin typeface="Calibri"/>
                <a:cs typeface="Calibri"/>
              </a:rPr>
              <a:t> Cascade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of </a:t>
            </a:r>
            <a:r>
              <a:rPr sz="1700" spc="-36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Simple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Features”,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Proc. Int. </a:t>
            </a:r>
            <a:r>
              <a:rPr sz="1700" dirty="0">
                <a:latin typeface="Calibri"/>
                <a:cs typeface="Calibri"/>
              </a:rPr>
              <a:t>Conf.</a:t>
            </a:r>
            <a:r>
              <a:rPr sz="1700" spc="-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on</a:t>
            </a:r>
            <a:r>
              <a:rPr sz="1700" spc="-5" dirty="0">
                <a:latin typeface="Calibri"/>
                <a:cs typeface="Calibri"/>
              </a:rPr>
              <a:t> Computer Vision and Pattern 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Recognition, </a:t>
            </a:r>
            <a:r>
              <a:rPr sz="1700" dirty="0">
                <a:latin typeface="Calibri"/>
                <a:cs typeface="Calibri"/>
              </a:rPr>
              <a:t>2001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336740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Haar</a:t>
            </a:r>
            <a:r>
              <a:rPr spc="-45" dirty="0"/>
              <a:t> </a:t>
            </a:r>
            <a:r>
              <a:rPr spc="-5" dirty="0"/>
              <a:t>Features</a:t>
            </a:r>
            <a:r>
              <a:rPr spc="-35" dirty="0"/>
              <a:t> </a:t>
            </a:r>
            <a:r>
              <a:rPr spc="-5" dirty="0"/>
              <a:t>2/2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40399" y="834644"/>
            <a:ext cx="3752215" cy="568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135"/>
              </a:lnSpc>
              <a:spcBef>
                <a:spcPts val="100"/>
              </a:spcBef>
              <a:buChar char="●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434343"/>
                </a:solidFill>
                <a:latin typeface="Calibri"/>
                <a:cs typeface="Calibri"/>
              </a:rPr>
              <a:t>The </a:t>
            </a: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main</a:t>
            </a:r>
            <a:r>
              <a:rPr sz="1800" spc="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feature</a:t>
            </a:r>
            <a:r>
              <a:rPr sz="1800" spc="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types are:</a:t>
            </a:r>
            <a:endParaRPr sz="1800">
              <a:latin typeface="Calibri"/>
              <a:cs typeface="Calibri"/>
            </a:endParaRPr>
          </a:p>
          <a:p>
            <a:pPr marL="812800" lvl="1" indent="-343535">
              <a:lnSpc>
                <a:spcPts val="2135"/>
              </a:lnSpc>
              <a:buChar char="○"/>
              <a:tabLst>
                <a:tab pos="812165" algn="l"/>
                <a:tab pos="812800" algn="l"/>
                <a:tab pos="2493645" algn="l"/>
              </a:tabLst>
            </a:pPr>
            <a:r>
              <a:rPr sz="1800" dirty="0">
                <a:solidFill>
                  <a:srgbClr val="434343"/>
                </a:solidFill>
                <a:latin typeface="Calibri"/>
                <a:cs typeface="Calibri"/>
              </a:rPr>
              <a:t>Edge</a:t>
            </a:r>
            <a:r>
              <a:rPr sz="1800" spc="1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Features	</a:t>
            </a:r>
            <a:r>
              <a:rPr sz="1800" dirty="0">
                <a:solidFill>
                  <a:srgbClr val="434343"/>
                </a:solidFill>
                <a:latin typeface="Calibri"/>
                <a:cs typeface="Calibri"/>
              </a:rPr>
              <a:t>Line</a:t>
            </a:r>
            <a:r>
              <a:rPr sz="1800" spc="-40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Features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80789" y="1102867"/>
            <a:ext cx="22536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Four-rectangle</a:t>
            </a:r>
            <a:r>
              <a:rPr sz="1800" spc="-10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Features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40399" y="2282444"/>
            <a:ext cx="6424930" cy="19399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4965" marR="435609" indent="-342900">
              <a:lnSpc>
                <a:spcPct val="99400"/>
              </a:lnSpc>
              <a:spcBef>
                <a:spcPts val="110"/>
              </a:spcBef>
              <a:buChar char="●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Each</a:t>
            </a:r>
            <a:r>
              <a:rPr sz="1800" spc="10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feature</a:t>
            </a:r>
            <a:r>
              <a:rPr sz="1800" spc="10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is</a:t>
            </a:r>
            <a:r>
              <a:rPr sz="1800" spc="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34343"/>
                </a:solidFill>
                <a:latin typeface="Calibri"/>
                <a:cs typeface="Calibri"/>
              </a:rPr>
              <a:t>a</a:t>
            </a:r>
            <a:r>
              <a:rPr sz="1800" spc="10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single</a:t>
            </a:r>
            <a:r>
              <a:rPr sz="1800" spc="1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value</a:t>
            </a:r>
            <a:r>
              <a:rPr sz="1800" spc="1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obtained</a:t>
            </a:r>
            <a:r>
              <a:rPr sz="1800" spc="1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34343"/>
                </a:solidFill>
                <a:latin typeface="Calibri"/>
                <a:cs typeface="Calibri"/>
              </a:rPr>
              <a:t>by</a:t>
            </a:r>
            <a:r>
              <a:rPr sz="1800" spc="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subtracting</a:t>
            </a:r>
            <a:r>
              <a:rPr sz="1800" spc="10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34343"/>
                </a:solidFill>
                <a:latin typeface="Calibri"/>
                <a:cs typeface="Calibri"/>
              </a:rPr>
              <a:t>sum</a:t>
            </a:r>
            <a:r>
              <a:rPr sz="1800" spc="10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34343"/>
                </a:solidFill>
                <a:latin typeface="Calibri"/>
                <a:cs typeface="Calibri"/>
              </a:rPr>
              <a:t>of </a:t>
            </a:r>
            <a:r>
              <a:rPr sz="1800" spc="-390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pixels</a:t>
            </a:r>
            <a:r>
              <a:rPr sz="1800" dirty="0">
                <a:solidFill>
                  <a:srgbClr val="434343"/>
                </a:solidFill>
                <a:latin typeface="Calibri"/>
                <a:cs typeface="Calibri"/>
              </a:rPr>
              <a:t> under </a:t>
            </a: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white</a:t>
            </a:r>
            <a:r>
              <a:rPr sz="1800" spc="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rectangle</a:t>
            </a:r>
            <a:r>
              <a:rPr sz="1800" spc="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from</a:t>
            </a:r>
            <a:r>
              <a:rPr sz="1800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sum</a:t>
            </a:r>
            <a:r>
              <a:rPr sz="1800" dirty="0">
                <a:solidFill>
                  <a:srgbClr val="434343"/>
                </a:solidFill>
                <a:latin typeface="Calibri"/>
                <a:cs typeface="Calibri"/>
              </a:rPr>
              <a:t> of</a:t>
            </a:r>
            <a:r>
              <a:rPr sz="1800" spc="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pixels</a:t>
            </a:r>
            <a:r>
              <a:rPr sz="1800" dirty="0">
                <a:solidFill>
                  <a:srgbClr val="434343"/>
                </a:solidFill>
                <a:latin typeface="Calibri"/>
                <a:cs typeface="Calibri"/>
              </a:rPr>
              <a:t> under </a:t>
            </a: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black </a:t>
            </a:r>
            <a:r>
              <a:rPr sz="1800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rectangle</a:t>
            </a:r>
            <a:endParaRPr sz="1800">
              <a:latin typeface="Calibri"/>
              <a:cs typeface="Calibri"/>
            </a:endParaRPr>
          </a:p>
          <a:p>
            <a:pPr marL="354965" marR="655320" indent="-342900">
              <a:lnSpc>
                <a:spcPts val="2090"/>
              </a:lnSpc>
              <a:spcBef>
                <a:spcPts val="175"/>
              </a:spcBef>
              <a:buChar char="●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Calculating</a:t>
            </a:r>
            <a:r>
              <a:rPr sz="1800" spc="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these</a:t>
            </a:r>
            <a:r>
              <a:rPr sz="1800" spc="1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sums</a:t>
            </a:r>
            <a:r>
              <a:rPr sz="1800" dirty="0">
                <a:solidFill>
                  <a:srgbClr val="434343"/>
                </a:solidFill>
                <a:latin typeface="Calibri"/>
                <a:cs typeface="Calibri"/>
              </a:rPr>
              <a:t> for</a:t>
            </a:r>
            <a:r>
              <a:rPr sz="1800" spc="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entire</a:t>
            </a:r>
            <a:r>
              <a:rPr sz="1800" spc="1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image</a:t>
            </a:r>
            <a:r>
              <a:rPr sz="1800" spc="10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would</a:t>
            </a:r>
            <a:r>
              <a:rPr sz="1800" spc="1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34343"/>
                </a:solidFill>
                <a:latin typeface="Calibri"/>
                <a:cs typeface="Calibri"/>
              </a:rPr>
              <a:t>be</a:t>
            </a:r>
            <a:r>
              <a:rPr sz="1800" spc="10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very </a:t>
            </a:r>
            <a:r>
              <a:rPr sz="1800" spc="-390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computationally expensive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ts val="2125"/>
              </a:lnSpc>
              <a:buChar char="●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434343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Viola-Jones</a:t>
            </a:r>
            <a:r>
              <a:rPr sz="1800" spc="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algorithm</a:t>
            </a:r>
            <a:r>
              <a:rPr sz="1800" spc="10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solves</a:t>
            </a:r>
            <a:r>
              <a:rPr sz="1800" spc="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this</a:t>
            </a:r>
            <a:r>
              <a:rPr sz="1800" spc="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34343"/>
                </a:solidFill>
                <a:latin typeface="Calibri"/>
                <a:cs typeface="Calibri"/>
              </a:rPr>
              <a:t>by</a:t>
            </a:r>
            <a:r>
              <a:rPr sz="1800" spc="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using</a:t>
            </a:r>
            <a:r>
              <a:rPr sz="1800" spc="1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the</a:t>
            </a:r>
            <a:r>
              <a:rPr sz="1800" spc="20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34343"/>
                </a:solidFill>
                <a:latin typeface="Calibri"/>
                <a:cs typeface="Calibri"/>
              </a:rPr>
              <a:t>integral</a:t>
            </a:r>
            <a:r>
              <a:rPr sz="1800" b="1" spc="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image.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ts val="2135"/>
              </a:lnSpc>
              <a:buChar char="●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Resulting</a:t>
            </a:r>
            <a:r>
              <a:rPr sz="1800" spc="10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34343"/>
                </a:solidFill>
                <a:latin typeface="Calibri"/>
                <a:cs typeface="Calibri"/>
              </a:rPr>
              <a:t>in</a:t>
            </a:r>
            <a:r>
              <a:rPr sz="1800" spc="1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34343"/>
                </a:solidFill>
                <a:latin typeface="Calibri"/>
                <a:cs typeface="Calibri"/>
              </a:rPr>
              <a:t>an</a:t>
            </a:r>
            <a:r>
              <a:rPr sz="1800" spc="10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O(1)</a:t>
            </a:r>
            <a:r>
              <a:rPr sz="1800" spc="1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running</a:t>
            </a:r>
            <a:r>
              <a:rPr sz="1800" spc="10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time</a:t>
            </a:r>
            <a:r>
              <a:rPr sz="1800" spc="1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34343"/>
                </a:solidFill>
                <a:latin typeface="Calibri"/>
                <a:cs typeface="Calibri"/>
              </a:rPr>
              <a:t>of</a:t>
            </a:r>
            <a:r>
              <a:rPr sz="1800" spc="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the</a:t>
            </a:r>
            <a:r>
              <a:rPr sz="1800" spc="1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algorithm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066999" y="1563653"/>
            <a:ext cx="713105" cy="310515"/>
            <a:chOff x="2066999" y="1563653"/>
            <a:chExt cx="713105" cy="310515"/>
          </a:xfrm>
        </p:grpSpPr>
        <p:sp>
          <p:nvSpPr>
            <p:cNvPr id="9" name="object 9"/>
            <p:cNvSpPr/>
            <p:nvPr/>
          </p:nvSpPr>
          <p:spPr>
            <a:xfrm>
              <a:off x="2073349" y="1570003"/>
              <a:ext cx="700405" cy="149225"/>
            </a:xfrm>
            <a:custGeom>
              <a:avLst/>
              <a:gdLst/>
              <a:ahLst/>
              <a:cxnLst/>
              <a:rect l="l" t="t" r="r" b="b"/>
              <a:pathLst>
                <a:path w="700405" h="149225">
                  <a:moveTo>
                    <a:pt x="700200" y="0"/>
                  </a:moveTo>
                  <a:lnTo>
                    <a:pt x="0" y="0"/>
                  </a:lnTo>
                  <a:lnTo>
                    <a:pt x="0" y="148799"/>
                  </a:lnTo>
                  <a:lnTo>
                    <a:pt x="700200" y="148799"/>
                  </a:lnTo>
                  <a:lnTo>
                    <a:pt x="700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073349" y="1570003"/>
              <a:ext cx="700405" cy="149225"/>
            </a:xfrm>
            <a:custGeom>
              <a:avLst/>
              <a:gdLst/>
              <a:ahLst/>
              <a:cxnLst/>
              <a:rect l="l" t="t" r="r" b="b"/>
              <a:pathLst>
                <a:path w="700405" h="149225">
                  <a:moveTo>
                    <a:pt x="0" y="0"/>
                  </a:moveTo>
                  <a:lnTo>
                    <a:pt x="700200" y="0"/>
                  </a:lnTo>
                  <a:lnTo>
                    <a:pt x="700200" y="148800"/>
                  </a:lnTo>
                  <a:lnTo>
                    <a:pt x="0" y="148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73349" y="1718657"/>
              <a:ext cx="700405" cy="149225"/>
            </a:xfrm>
            <a:custGeom>
              <a:avLst/>
              <a:gdLst/>
              <a:ahLst/>
              <a:cxnLst/>
              <a:rect l="l" t="t" r="r" b="b"/>
              <a:pathLst>
                <a:path w="700405" h="149225">
                  <a:moveTo>
                    <a:pt x="700200" y="0"/>
                  </a:moveTo>
                  <a:lnTo>
                    <a:pt x="0" y="0"/>
                  </a:lnTo>
                  <a:lnTo>
                    <a:pt x="0" y="148799"/>
                  </a:lnTo>
                  <a:lnTo>
                    <a:pt x="700200" y="148799"/>
                  </a:lnTo>
                  <a:lnTo>
                    <a:pt x="700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073349" y="1718657"/>
              <a:ext cx="700405" cy="149225"/>
            </a:xfrm>
            <a:custGeom>
              <a:avLst/>
              <a:gdLst/>
              <a:ahLst/>
              <a:cxnLst/>
              <a:rect l="l" t="t" r="r" b="b"/>
              <a:pathLst>
                <a:path w="700405" h="149225">
                  <a:moveTo>
                    <a:pt x="0" y="0"/>
                  </a:moveTo>
                  <a:lnTo>
                    <a:pt x="700200" y="0"/>
                  </a:lnTo>
                  <a:lnTo>
                    <a:pt x="700200" y="148800"/>
                  </a:lnTo>
                  <a:lnTo>
                    <a:pt x="0" y="1488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2925676" y="1489325"/>
            <a:ext cx="363220" cy="607695"/>
            <a:chOff x="2925676" y="1489325"/>
            <a:chExt cx="363220" cy="607695"/>
          </a:xfrm>
        </p:grpSpPr>
        <p:sp>
          <p:nvSpPr>
            <p:cNvPr id="14" name="object 14"/>
            <p:cNvSpPr/>
            <p:nvPr/>
          </p:nvSpPr>
          <p:spPr>
            <a:xfrm>
              <a:off x="3107075" y="1495675"/>
              <a:ext cx="175260" cy="594995"/>
            </a:xfrm>
            <a:custGeom>
              <a:avLst/>
              <a:gdLst/>
              <a:ahLst/>
              <a:cxnLst/>
              <a:rect l="l" t="t" r="r" b="b"/>
              <a:pathLst>
                <a:path w="175260" h="594994">
                  <a:moveTo>
                    <a:pt x="175199" y="0"/>
                  </a:moveTo>
                  <a:lnTo>
                    <a:pt x="0" y="0"/>
                  </a:lnTo>
                  <a:lnTo>
                    <a:pt x="0" y="594600"/>
                  </a:lnTo>
                  <a:lnTo>
                    <a:pt x="175199" y="594600"/>
                  </a:lnTo>
                  <a:lnTo>
                    <a:pt x="1751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107074" y="1495675"/>
              <a:ext cx="175260" cy="594995"/>
            </a:xfrm>
            <a:custGeom>
              <a:avLst/>
              <a:gdLst/>
              <a:ahLst/>
              <a:cxnLst/>
              <a:rect l="l" t="t" r="r" b="b"/>
              <a:pathLst>
                <a:path w="175260" h="594994">
                  <a:moveTo>
                    <a:pt x="175200" y="0"/>
                  </a:moveTo>
                  <a:lnTo>
                    <a:pt x="175200" y="594600"/>
                  </a:lnTo>
                  <a:lnTo>
                    <a:pt x="0" y="594600"/>
                  </a:lnTo>
                  <a:lnTo>
                    <a:pt x="0" y="0"/>
                  </a:lnTo>
                  <a:lnTo>
                    <a:pt x="17520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932026" y="1495675"/>
              <a:ext cx="175260" cy="594995"/>
            </a:xfrm>
            <a:custGeom>
              <a:avLst/>
              <a:gdLst/>
              <a:ahLst/>
              <a:cxnLst/>
              <a:rect l="l" t="t" r="r" b="b"/>
              <a:pathLst>
                <a:path w="175260" h="594994">
                  <a:moveTo>
                    <a:pt x="175200" y="0"/>
                  </a:moveTo>
                  <a:lnTo>
                    <a:pt x="0" y="0"/>
                  </a:lnTo>
                  <a:lnTo>
                    <a:pt x="0" y="594600"/>
                  </a:lnTo>
                  <a:lnTo>
                    <a:pt x="175200" y="594600"/>
                  </a:lnTo>
                  <a:lnTo>
                    <a:pt x="175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932026" y="1495675"/>
              <a:ext cx="175260" cy="594995"/>
            </a:xfrm>
            <a:custGeom>
              <a:avLst/>
              <a:gdLst/>
              <a:ahLst/>
              <a:cxnLst/>
              <a:rect l="l" t="t" r="r" b="b"/>
              <a:pathLst>
                <a:path w="175260" h="594994">
                  <a:moveTo>
                    <a:pt x="175200" y="0"/>
                  </a:moveTo>
                  <a:lnTo>
                    <a:pt x="175200" y="594600"/>
                  </a:lnTo>
                  <a:lnTo>
                    <a:pt x="0" y="594600"/>
                  </a:lnTo>
                  <a:lnTo>
                    <a:pt x="0" y="0"/>
                  </a:lnTo>
                  <a:lnTo>
                    <a:pt x="17520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3802099" y="1458122"/>
            <a:ext cx="864235" cy="341630"/>
            <a:chOff x="3802099" y="1458122"/>
            <a:chExt cx="864235" cy="341630"/>
          </a:xfrm>
        </p:grpSpPr>
        <p:sp>
          <p:nvSpPr>
            <p:cNvPr id="19" name="object 19"/>
            <p:cNvSpPr/>
            <p:nvPr/>
          </p:nvSpPr>
          <p:spPr>
            <a:xfrm>
              <a:off x="3808449" y="1464472"/>
              <a:ext cx="851535" cy="109855"/>
            </a:xfrm>
            <a:custGeom>
              <a:avLst/>
              <a:gdLst/>
              <a:ahLst/>
              <a:cxnLst/>
              <a:rect l="l" t="t" r="r" b="b"/>
              <a:pathLst>
                <a:path w="851535" h="109855">
                  <a:moveTo>
                    <a:pt x="851400" y="0"/>
                  </a:moveTo>
                  <a:lnTo>
                    <a:pt x="0" y="0"/>
                  </a:lnTo>
                  <a:lnTo>
                    <a:pt x="0" y="109499"/>
                  </a:lnTo>
                  <a:lnTo>
                    <a:pt x="851400" y="109499"/>
                  </a:lnTo>
                  <a:lnTo>
                    <a:pt x="851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808449" y="1464472"/>
              <a:ext cx="851535" cy="109855"/>
            </a:xfrm>
            <a:custGeom>
              <a:avLst/>
              <a:gdLst/>
              <a:ahLst/>
              <a:cxnLst/>
              <a:rect l="l" t="t" r="r" b="b"/>
              <a:pathLst>
                <a:path w="851535" h="109855">
                  <a:moveTo>
                    <a:pt x="0" y="0"/>
                  </a:moveTo>
                  <a:lnTo>
                    <a:pt x="851400" y="0"/>
                  </a:lnTo>
                  <a:lnTo>
                    <a:pt x="851400" y="109500"/>
                  </a:lnTo>
                  <a:lnTo>
                    <a:pt x="0" y="1095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808449" y="1574015"/>
              <a:ext cx="851535" cy="109855"/>
            </a:xfrm>
            <a:custGeom>
              <a:avLst/>
              <a:gdLst/>
              <a:ahLst/>
              <a:cxnLst/>
              <a:rect l="l" t="t" r="r" b="b"/>
              <a:pathLst>
                <a:path w="851535" h="109855">
                  <a:moveTo>
                    <a:pt x="851400" y="0"/>
                  </a:moveTo>
                  <a:lnTo>
                    <a:pt x="0" y="0"/>
                  </a:lnTo>
                  <a:lnTo>
                    <a:pt x="0" y="109499"/>
                  </a:lnTo>
                  <a:lnTo>
                    <a:pt x="851400" y="109499"/>
                  </a:lnTo>
                  <a:lnTo>
                    <a:pt x="851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808449" y="1574015"/>
              <a:ext cx="851535" cy="109855"/>
            </a:xfrm>
            <a:custGeom>
              <a:avLst/>
              <a:gdLst/>
              <a:ahLst/>
              <a:cxnLst/>
              <a:rect l="l" t="t" r="r" b="b"/>
              <a:pathLst>
                <a:path w="851535" h="109855">
                  <a:moveTo>
                    <a:pt x="0" y="0"/>
                  </a:moveTo>
                  <a:lnTo>
                    <a:pt x="851400" y="0"/>
                  </a:lnTo>
                  <a:lnTo>
                    <a:pt x="851400" y="109500"/>
                  </a:lnTo>
                  <a:lnTo>
                    <a:pt x="0" y="1095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808449" y="1683557"/>
              <a:ext cx="851535" cy="109855"/>
            </a:xfrm>
            <a:custGeom>
              <a:avLst/>
              <a:gdLst/>
              <a:ahLst/>
              <a:cxnLst/>
              <a:rect l="l" t="t" r="r" b="b"/>
              <a:pathLst>
                <a:path w="851535" h="109855">
                  <a:moveTo>
                    <a:pt x="851400" y="0"/>
                  </a:moveTo>
                  <a:lnTo>
                    <a:pt x="0" y="0"/>
                  </a:lnTo>
                  <a:lnTo>
                    <a:pt x="0" y="109499"/>
                  </a:lnTo>
                  <a:lnTo>
                    <a:pt x="851400" y="109499"/>
                  </a:lnTo>
                  <a:lnTo>
                    <a:pt x="851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808449" y="1683557"/>
              <a:ext cx="851535" cy="109855"/>
            </a:xfrm>
            <a:custGeom>
              <a:avLst/>
              <a:gdLst/>
              <a:ahLst/>
              <a:cxnLst/>
              <a:rect l="l" t="t" r="r" b="b"/>
              <a:pathLst>
                <a:path w="851535" h="109855">
                  <a:moveTo>
                    <a:pt x="0" y="0"/>
                  </a:moveTo>
                  <a:lnTo>
                    <a:pt x="851400" y="0"/>
                  </a:lnTo>
                  <a:lnTo>
                    <a:pt x="851400" y="109500"/>
                  </a:lnTo>
                  <a:lnTo>
                    <a:pt x="0" y="1095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4775739" y="1479550"/>
            <a:ext cx="651510" cy="451484"/>
            <a:chOff x="4775739" y="1479550"/>
            <a:chExt cx="651510" cy="451484"/>
          </a:xfrm>
        </p:grpSpPr>
        <p:sp>
          <p:nvSpPr>
            <p:cNvPr id="26" name="object 26"/>
            <p:cNvSpPr/>
            <p:nvPr/>
          </p:nvSpPr>
          <p:spPr>
            <a:xfrm>
              <a:off x="5207800" y="1485900"/>
              <a:ext cx="212725" cy="438784"/>
            </a:xfrm>
            <a:custGeom>
              <a:avLst/>
              <a:gdLst/>
              <a:ahLst/>
              <a:cxnLst/>
              <a:rect l="l" t="t" r="r" b="b"/>
              <a:pathLst>
                <a:path w="212725" h="438785">
                  <a:moveTo>
                    <a:pt x="212699" y="0"/>
                  </a:moveTo>
                  <a:lnTo>
                    <a:pt x="0" y="0"/>
                  </a:lnTo>
                  <a:lnTo>
                    <a:pt x="0" y="438299"/>
                  </a:lnTo>
                  <a:lnTo>
                    <a:pt x="212699" y="438299"/>
                  </a:lnTo>
                  <a:lnTo>
                    <a:pt x="2126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207799" y="1485900"/>
              <a:ext cx="212725" cy="438784"/>
            </a:xfrm>
            <a:custGeom>
              <a:avLst/>
              <a:gdLst/>
              <a:ahLst/>
              <a:cxnLst/>
              <a:rect l="l" t="t" r="r" b="b"/>
              <a:pathLst>
                <a:path w="212725" h="438785">
                  <a:moveTo>
                    <a:pt x="212700" y="0"/>
                  </a:moveTo>
                  <a:lnTo>
                    <a:pt x="212700" y="438300"/>
                  </a:lnTo>
                  <a:lnTo>
                    <a:pt x="0" y="438300"/>
                  </a:lnTo>
                  <a:lnTo>
                    <a:pt x="0" y="0"/>
                  </a:lnTo>
                  <a:lnTo>
                    <a:pt x="21270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994944" y="1485900"/>
              <a:ext cx="212725" cy="438784"/>
            </a:xfrm>
            <a:custGeom>
              <a:avLst/>
              <a:gdLst/>
              <a:ahLst/>
              <a:cxnLst/>
              <a:rect l="l" t="t" r="r" b="b"/>
              <a:pathLst>
                <a:path w="212725" h="438785">
                  <a:moveTo>
                    <a:pt x="212699" y="0"/>
                  </a:moveTo>
                  <a:lnTo>
                    <a:pt x="0" y="0"/>
                  </a:lnTo>
                  <a:lnTo>
                    <a:pt x="0" y="438299"/>
                  </a:lnTo>
                  <a:lnTo>
                    <a:pt x="212699" y="438299"/>
                  </a:lnTo>
                  <a:lnTo>
                    <a:pt x="2126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994944" y="1485900"/>
              <a:ext cx="212725" cy="438784"/>
            </a:xfrm>
            <a:custGeom>
              <a:avLst/>
              <a:gdLst/>
              <a:ahLst/>
              <a:cxnLst/>
              <a:rect l="l" t="t" r="r" b="b"/>
              <a:pathLst>
                <a:path w="212725" h="438785">
                  <a:moveTo>
                    <a:pt x="212700" y="0"/>
                  </a:moveTo>
                  <a:lnTo>
                    <a:pt x="212700" y="438300"/>
                  </a:lnTo>
                  <a:lnTo>
                    <a:pt x="0" y="438300"/>
                  </a:lnTo>
                  <a:lnTo>
                    <a:pt x="0" y="0"/>
                  </a:lnTo>
                  <a:lnTo>
                    <a:pt x="21270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782088" y="1485900"/>
              <a:ext cx="212725" cy="438784"/>
            </a:xfrm>
            <a:custGeom>
              <a:avLst/>
              <a:gdLst/>
              <a:ahLst/>
              <a:cxnLst/>
              <a:rect l="l" t="t" r="r" b="b"/>
              <a:pathLst>
                <a:path w="212725" h="438785">
                  <a:moveTo>
                    <a:pt x="212700" y="0"/>
                  </a:moveTo>
                  <a:lnTo>
                    <a:pt x="0" y="0"/>
                  </a:lnTo>
                  <a:lnTo>
                    <a:pt x="0" y="438299"/>
                  </a:lnTo>
                  <a:lnTo>
                    <a:pt x="212700" y="438299"/>
                  </a:lnTo>
                  <a:lnTo>
                    <a:pt x="2127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782089" y="1485900"/>
              <a:ext cx="212725" cy="438784"/>
            </a:xfrm>
            <a:custGeom>
              <a:avLst/>
              <a:gdLst/>
              <a:ahLst/>
              <a:cxnLst/>
              <a:rect l="l" t="t" r="r" b="b"/>
              <a:pathLst>
                <a:path w="212725" h="438785">
                  <a:moveTo>
                    <a:pt x="212700" y="0"/>
                  </a:moveTo>
                  <a:lnTo>
                    <a:pt x="212700" y="438300"/>
                  </a:lnTo>
                  <a:lnTo>
                    <a:pt x="0" y="438300"/>
                  </a:lnTo>
                  <a:lnTo>
                    <a:pt x="0" y="0"/>
                  </a:lnTo>
                  <a:lnTo>
                    <a:pt x="21270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6143725" y="1438874"/>
            <a:ext cx="746125" cy="607695"/>
            <a:chOff x="6143725" y="1438874"/>
            <a:chExt cx="746125" cy="607695"/>
          </a:xfrm>
        </p:grpSpPr>
        <p:sp>
          <p:nvSpPr>
            <p:cNvPr id="33" name="object 33"/>
            <p:cNvSpPr/>
            <p:nvPr/>
          </p:nvSpPr>
          <p:spPr>
            <a:xfrm>
              <a:off x="6150075" y="1445224"/>
              <a:ext cx="367030" cy="297815"/>
            </a:xfrm>
            <a:custGeom>
              <a:avLst/>
              <a:gdLst/>
              <a:ahLst/>
              <a:cxnLst/>
              <a:rect l="l" t="t" r="r" b="b"/>
              <a:pathLst>
                <a:path w="367029" h="297814">
                  <a:moveTo>
                    <a:pt x="366599" y="0"/>
                  </a:moveTo>
                  <a:lnTo>
                    <a:pt x="0" y="0"/>
                  </a:lnTo>
                  <a:lnTo>
                    <a:pt x="0" y="297299"/>
                  </a:lnTo>
                  <a:lnTo>
                    <a:pt x="366599" y="297299"/>
                  </a:lnTo>
                  <a:lnTo>
                    <a:pt x="3665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150075" y="1445224"/>
              <a:ext cx="367030" cy="297815"/>
            </a:xfrm>
            <a:custGeom>
              <a:avLst/>
              <a:gdLst/>
              <a:ahLst/>
              <a:cxnLst/>
              <a:rect l="l" t="t" r="r" b="b"/>
              <a:pathLst>
                <a:path w="367029" h="297814">
                  <a:moveTo>
                    <a:pt x="0" y="0"/>
                  </a:moveTo>
                  <a:lnTo>
                    <a:pt x="366600" y="0"/>
                  </a:lnTo>
                  <a:lnTo>
                    <a:pt x="366600" y="297300"/>
                  </a:lnTo>
                  <a:lnTo>
                    <a:pt x="0" y="297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516725" y="1445224"/>
              <a:ext cx="367030" cy="297815"/>
            </a:xfrm>
            <a:custGeom>
              <a:avLst/>
              <a:gdLst/>
              <a:ahLst/>
              <a:cxnLst/>
              <a:rect l="l" t="t" r="r" b="b"/>
              <a:pathLst>
                <a:path w="367029" h="297814">
                  <a:moveTo>
                    <a:pt x="366599" y="0"/>
                  </a:moveTo>
                  <a:lnTo>
                    <a:pt x="0" y="0"/>
                  </a:lnTo>
                  <a:lnTo>
                    <a:pt x="0" y="297299"/>
                  </a:lnTo>
                  <a:lnTo>
                    <a:pt x="366599" y="297299"/>
                  </a:lnTo>
                  <a:lnTo>
                    <a:pt x="3665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516725" y="1445224"/>
              <a:ext cx="367030" cy="297815"/>
            </a:xfrm>
            <a:custGeom>
              <a:avLst/>
              <a:gdLst/>
              <a:ahLst/>
              <a:cxnLst/>
              <a:rect l="l" t="t" r="r" b="b"/>
              <a:pathLst>
                <a:path w="367029" h="297814">
                  <a:moveTo>
                    <a:pt x="0" y="0"/>
                  </a:moveTo>
                  <a:lnTo>
                    <a:pt x="366600" y="0"/>
                  </a:lnTo>
                  <a:lnTo>
                    <a:pt x="366600" y="297300"/>
                  </a:lnTo>
                  <a:lnTo>
                    <a:pt x="0" y="2973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516775" y="1742525"/>
              <a:ext cx="367030" cy="297815"/>
            </a:xfrm>
            <a:custGeom>
              <a:avLst/>
              <a:gdLst/>
              <a:ahLst/>
              <a:cxnLst/>
              <a:rect l="l" t="t" r="r" b="b"/>
              <a:pathLst>
                <a:path w="367029" h="297814">
                  <a:moveTo>
                    <a:pt x="366599" y="0"/>
                  </a:moveTo>
                  <a:lnTo>
                    <a:pt x="0" y="0"/>
                  </a:lnTo>
                  <a:lnTo>
                    <a:pt x="0" y="297299"/>
                  </a:lnTo>
                  <a:lnTo>
                    <a:pt x="366599" y="297299"/>
                  </a:lnTo>
                  <a:lnTo>
                    <a:pt x="3665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516774" y="1742524"/>
              <a:ext cx="367030" cy="297815"/>
            </a:xfrm>
            <a:custGeom>
              <a:avLst/>
              <a:gdLst/>
              <a:ahLst/>
              <a:cxnLst/>
              <a:rect l="l" t="t" r="r" b="b"/>
              <a:pathLst>
                <a:path w="367029" h="297814">
                  <a:moveTo>
                    <a:pt x="366600" y="297300"/>
                  </a:moveTo>
                  <a:lnTo>
                    <a:pt x="0" y="297300"/>
                  </a:lnTo>
                  <a:lnTo>
                    <a:pt x="0" y="0"/>
                  </a:lnTo>
                  <a:lnTo>
                    <a:pt x="366600" y="0"/>
                  </a:lnTo>
                  <a:lnTo>
                    <a:pt x="366600" y="2973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150124" y="1742525"/>
              <a:ext cx="367030" cy="297815"/>
            </a:xfrm>
            <a:custGeom>
              <a:avLst/>
              <a:gdLst/>
              <a:ahLst/>
              <a:cxnLst/>
              <a:rect l="l" t="t" r="r" b="b"/>
              <a:pathLst>
                <a:path w="367029" h="297814">
                  <a:moveTo>
                    <a:pt x="366600" y="0"/>
                  </a:moveTo>
                  <a:lnTo>
                    <a:pt x="0" y="0"/>
                  </a:lnTo>
                  <a:lnTo>
                    <a:pt x="0" y="297299"/>
                  </a:lnTo>
                  <a:lnTo>
                    <a:pt x="366600" y="297299"/>
                  </a:lnTo>
                  <a:lnTo>
                    <a:pt x="366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150125" y="1742524"/>
              <a:ext cx="367030" cy="297815"/>
            </a:xfrm>
            <a:custGeom>
              <a:avLst/>
              <a:gdLst/>
              <a:ahLst/>
              <a:cxnLst/>
              <a:rect l="l" t="t" r="r" b="b"/>
              <a:pathLst>
                <a:path w="367029" h="297814">
                  <a:moveTo>
                    <a:pt x="366600" y="297300"/>
                  </a:moveTo>
                  <a:lnTo>
                    <a:pt x="0" y="297300"/>
                  </a:lnTo>
                  <a:lnTo>
                    <a:pt x="0" y="0"/>
                  </a:lnTo>
                  <a:lnTo>
                    <a:pt x="366600" y="0"/>
                  </a:lnTo>
                  <a:lnTo>
                    <a:pt x="366600" y="29730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13</a:t>
            </a:fld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15392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</a:t>
            </a:r>
            <a:r>
              <a:rPr spc="-5" dirty="0"/>
              <a:t>pen</a:t>
            </a:r>
            <a:r>
              <a:rPr spc="5" dirty="0"/>
              <a:t>C</a:t>
            </a:r>
            <a:r>
              <a:rPr dirty="0"/>
              <a:t>V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14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327699" y="833628"/>
            <a:ext cx="6259195" cy="3378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7665" marR="334010" indent="-355600">
              <a:lnSpc>
                <a:spcPct val="100000"/>
              </a:lnSpc>
              <a:spcBef>
                <a:spcPts val="100"/>
              </a:spcBef>
              <a:buChar char="•"/>
              <a:tabLst>
                <a:tab pos="367665" algn="l"/>
                <a:tab pos="368300" algn="l"/>
              </a:tabLst>
            </a:pPr>
            <a:r>
              <a:rPr sz="2000" spc="-5" dirty="0">
                <a:latin typeface="Calibri"/>
                <a:cs typeface="Calibri"/>
              </a:rPr>
              <a:t>OpenCV</a:t>
            </a:r>
            <a:r>
              <a:rPr sz="2000" dirty="0">
                <a:latin typeface="Calibri"/>
                <a:cs typeface="Calibri"/>
              </a:rPr>
              <a:t> (Open </a:t>
            </a:r>
            <a:r>
              <a:rPr sz="2000" spc="-5" dirty="0">
                <a:latin typeface="Calibri"/>
                <a:cs typeface="Calibri"/>
              </a:rPr>
              <a:t>Source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Computer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Vision)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 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library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programming functions mainly </a:t>
            </a:r>
            <a:r>
              <a:rPr sz="2000" dirty="0">
                <a:latin typeface="Calibri"/>
                <a:cs typeface="Calibri"/>
              </a:rPr>
              <a:t>aimed at real-time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computer vision.</a:t>
            </a:r>
            <a:endParaRPr sz="2000">
              <a:latin typeface="Calibri"/>
              <a:cs typeface="Calibri"/>
            </a:endParaRPr>
          </a:p>
          <a:p>
            <a:pPr marL="367665" marR="244475" indent="-355600">
              <a:lnSpc>
                <a:spcPct val="100000"/>
              </a:lnSpc>
              <a:buChar char="•"/>
              <a:tabLst>
                <a:tab pos="367665" algn="l"/>
                <a:tab pos="368300" algn="l"/>
              </a:tabLst>
            </a:pPr>
            <a:r>
              <a:rPr sz="2000" dirty="0">
                <a:latin typeface="Calibri"/>
                <a:cs typeface="Calibri"/>
              </a:rPr>
              <a:t>Created </a:t>
            </a:r>
            <a:r>
              <a:rPr sz="2000" spc="-5" dirty="0">
                <a:latin typeface="Calibri"/>
                <a:cs typeface="Calibri"/>
              </a:rPr>
              <a:t>by Intel </a:t>
            </a:r>
            <a:r>
              <a:rPr sz="2000" dirty="0">
                <a:latin typeface="Calibri"/>
                <a:cs typeface="Calibri"/>
              </a:rPr>
              <a:t>in </a:t>
            </a:r>
            <a:r>
              <a:rPr sz="2000" spc="-5" dirty="0">
                <a:latin typeface="Calibri"/>
                <a:cs typeface="Calibri"/>
              </a:rPr>
              <a:t>1999, </a:t>
            </a:r>
            <a:r>
              <a:rPr sz="2000" dirty="0">
                <a:latin typeface="Calibri"/>
                <a:cs typeface="Calibri"/>
              </a:rPr>
              <a:t>it is written in </a:t>
            </a:r>
            <a:r>
              <a:rPr sz="2000" spc="-5" dirty="0">
                <a:latin typeface="Calibri"/>
                <a:cs typeface="Calibri"/>
              </a:rPr>
              <a:t>C++ </a:t>
            </a:r>
            <a:r>
              <a:rPr sz="2000" dirty="0">
                <a:latin typeface="Calibri"/>
                <a:cs typeface="Calibri"/>
              </a:rPr>
              <a:t>(we </a:t>
            </a:r>
            <a:r>
              <a:rPr sz="2000" spc="-5" dirty="0">
                <a:latin typeface="Calibri"/>
                <a:cs typeface="Calibri"/>
              </a:rPr>
              <a:t>will be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using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Python bindings)</a:t>
            </a:r>
            <a:endParaRPr sz="2000">
              <a:latin typeface="Calibri"/>
              <a:cs typeface="Calibri"/>
            </a:endParaRPr>
          </a:p>
          <a:p>
            <a:pPr marL="367665" marR="5080" indent="-355600">
              <a:lnSpc>
                <a:spcPct val="100000"/>
              </a:lnSpc>
              <a:buChar char="•"/>
              <a:tabLst>
                <a:tab pos="367665" algn="l"/>
                <a:tab pos="368300" algn="l"/>
              </a:tabLst>
            </a:pPr>
            <a:r>
              <a:rPr sz="2000" spc="-5" dirty="0">
                <a:latin typeface="Calibri"/>
                <a:cs typeface="Calibri"/>
              </a:rPr>
              <a:t>It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contains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many popular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algorithms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for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computer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vision,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including object </a:t>
            </a:r>
            <a:r>
              <a:rPr sz="2000" dirty="0">
                <a:latin typeface="Calibri"/>
                <a:cs typeface="Calibri"/>
              </a:rPr>
              <a:t>detection </a:t>
            </a:r>
            <a:r>
              <a:rPr sz="2000" spc="-5" dirty="0">
                <a:latin typeface="Calibri"/>
                <a:cs typeface="Calibri"/>
              </a:rPr>
              <a:t>and </a:t>
            </a:r>
            <a:r>
              <a:rPr sz="2000" dirty="0">
                <a:latin typeface="Calibri"/>
                <a:cs typeface="Calibri"/>
              </a:rPr>
              <a:t>tracking </a:t>
            </a:r>
            <a:r>
              <a:rPr sz="2000" spc="-5" dirty="0">
                <a:latin typeface="Calibri"/>
                <a:cs typeface="Calibri"/>
              </a:rPr>
              <a:t>algorithms </a:t>
            </a:r>
            <a:r>
              <a:rPr sz="2000" dirty="0">
                <a:latin typeface="Calibri"/>
                <a:cs typeface="Calibri"/>
              </a:rPr>
              <a:t>built-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endParaRPr sz="2000">
              <a:latin typeface="Calibri"/>
              <a:cs typeface="Calibri"/>
            </a:endParaRPr>
          </a:p>
          <a:p>
            <a:pPr marL="367665" marR="303530" indent="-355600">
              <a:lnSpc>
                <a:spcPct val="100000"/>
              </a:lnSpc>
              <a:buChar char="•"/>
              <a:tabLst>
                <a:tab pos="367665" algn="l"/>
                <a:tab pos="368300" algn="l"/>
              </a:tabLst>
            </a:pPr>
            <a:r>
              <a:rPr sz="2000" spc="-5" dirty="0">
                <a:latin typeface="Calibri"/>
                <a:cs typeface="Calibri"/>
              </a:rPr>
              <a:t>It</a:t>
            </a:r>
            <a:r>
              <a:rPr sz="2000" dirty="0">
                <a:latin typeface="Calibri"/>
                <a:cs typeface="Calibri"/>
              </a:rPr>
              <a:t> is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big library </a:t>
            </a:r>
            <a:r>
              <a:rPr sz="2000" dirty="0">
                <a:latin typeface="Calibri"/>
                <a:cs typeface="Calibri"/>
              </a:rPr>
              <a:t>with 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large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number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functionalities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for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image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and video processing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and analysis</a:t>
            </a:r>
            <a:endParaRPr sz="2000">
              <a:latin typeface="Calibri"/>
              <a:cs typeface="Calibri"/>
            </a:endParaRPr>
          </a:p>
          <a:p>
            <a:pPr marL="368300" indent="-355600">
              <a:lnSpc>
                <a:spcPct val="100000"/>
              </a:lnSpc>
              <a:buChar char="•"/>
              <a:tabLst>
                <a:tab pos="367665" algn="l"/>
                <a:tab pos="368300" algn="l"/>
              </a:tabLst>
            </a:pPr>
            <a:r>
              <a:rPr sz="2000" spc="-5" dirty="0">
                <a:latin typeface="Calibri"/>
                <a:cs typeface="Calibri"/>
              </a:rPr>
              <a:t>Deserves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 full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course on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it!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65322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Face</a:t>
            </a:r>
            <a:r>
              <a:rPr spc="-25" dirty="0"/>
              <a:t> </a:t>
            </a:r>
            <a:r>
              <a:rPr spc="-5" dirty="0"/>
              <a:t>Detection</a:t>
            </a:r>
            <a:r>
              <a:rPr spc="-10" dirty="0"/>
              <a:t> </a:t>
            </a:r>
            <a:r>
              <a:rPr spc="-5" dirty="0"/>
              <a:t>-&gt;</a:t>
            </a:r>
            <a:r>
              <a:rPr spc="-20" dirty="0"/>
              <a:t> </a:t>
            </a:r>
            <a:r>
              <a:rPr spc="-5" dirty="0"/>
              <a:t>Face</a:t>
            </a:r>
            <a:r>
              <a:rPr spc="-15" dirty="0"/>
              <a:t> </a:t>
            </a:r>
            <a:r>
              <a:rPr spc="-5" dirty="0"/>
              <a:t>Recognition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340399" y="828548"/>
            <a:ext cx="6271895" cy="2844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312420" indent="-342900">
              <a:lnSpc>
                <a:spcPct val="1111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course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going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OpenCV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connect </a:t>
            </a:r>
            <a:r>
              <a:rPr sz="1800" spc="-5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our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webcam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detect our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faces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real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time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6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Calibri"/>
                <a:cs typeface="Calibri"/>
              </a:rPr>
              <a:t>We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will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Haar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algorithm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 </a:t>
            </a:r>
            <a:r>
              <a:rPr sz="1800" spc="-5" dirty="0">
                <a:latin typeface="Calibri"/>
                <a:cs typeface="Calibri"/>
              </a:rPr>
              <a:t>face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detection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3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Calibri"/>
                <a:cs typeface="Calibri"/>
              </a:rPr>
              <a:t>We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will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draw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rectangle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around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each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face</a:t>
            </a:r>
            <a:endParaRPr sz="1800">
              <a:latin typeface="Calibri"/>
              <a:cs typeface="Calibri"/>
            </a:endParaRPr>
          </a:p>
          <a:p>
            <a:pPr marL="354965" marR="379730" indent="-342900">
              <a:lnSpc>
                <a:spcPct val="115599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Calibri"/>
                <a:cs typeface="Calibri"/>
              </a:rPr>
              <a:t>For</a:t>
            </a:r>
            <a:r>
              <a:rPr sz="1800" dirty="0">
                <a:latin typeface="Calibri"/>
                <a:cs typeface="Calibri"/>
              </a:rPr>
              <a:t> face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recognition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will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develop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our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own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deep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learning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approach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convolutional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neural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networks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(CNNs)</a:t>
            </a:r>
            <a:endParaRPr sz="1800">
              <a:latin typeface="Calibri"/>
              <a:cs typeface="Calibri"/>
            </a:endParaRPr>
          </a:p>
          <a:p>
            <a:pPr marL="354965" marR="5080" indent="-342900">
              <a:lnSpc>
                <a:spcPct val="115599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Calibri"/>
                <a:cs typeface="Calibri"/>
              </a:rPr>
              <a:t>So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let</a:t>
            </a:r>
            <a:r>
              <a:rPr sz="1800" dirty="0">
                <a:latin typeface="Calibri"/>
                <a:cs typeface="Calibri"/>
              </a:rPr>
              <a:t> us have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quick</a:t>
            </a:r>
            <a:r>
              <a:rPr sz="1800" spc="-5" dirty="0">
                <a:latin typeface="Calibri"/>
                <a:cs typeface="Calibri"/>
              </a:rPr>
              <a:t> overview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what</a:t>
            </a:r>
            <a:r>
              <a:rPr sz="1800" spc="-5" dirty="0">
                <a:latin typeface="Calibri"/>
                <a:cs typeface="Calibri"/>
              </a:rPr>
              <a:t> CNNs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how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they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work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Calibri"/>
                <a:cs typeface="Calibri"/>
              </a:rPr>
              <a:t>For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implementation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will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Keras</a:t>
            </a:r>
            <a:r>
              <a:rPr sz="1800" dirty="0">
                <a:latin typeface="Calibri"/>
                <a:cs typeface="Calibri"/>
              </a:rPr>
              <a:t> +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Tensorflow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10388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C</a:t>
            </a:r>
            <a:r>
              <a:rPr spc="-5" dirty="0"/>
              <a:t>N</a:t>
            </a:r>
            <a:r>
              <a:rPr dirty="0"/>
              <a:t>Ns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0" y="975360"/>
            <a:ext cx="3221736" cy="191109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11803" y="884428"/>
            <a:ext cx="5819140" cy="3235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4175" marR="2786380" indent="-368300">
              <a:lnSpc>
                <a:spcPct val="99800"/>
              </a:lnSpc>
              <a:spcBef>
                <a:spcPts val="105"/>
              </a:spcBef>
              <a:buFont typeface="Arial MT"/>
              <a:buChar char="•"/>
              <a:tabLst>
                <a:tab pos="383540" algn="l"/>
                <a:tab pos="384810" algn="l"/>
              </a:tabLst>
            </a:pPr>
            <a:r>
              <a:rPr sz="2200" dirty="0">
                <a:latin typeface="Calibri"/>
                <a:cs typeface="Calibri"/>
              </a:rPr>
              <a:t>CNNs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are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simply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neural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networks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that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use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convolution in </a:t>
            </a:r>
            <a:r>
              <a:rPr sz="2200" spc="-10" dirty="0">
                <a:latin typeface="Calibri"/>
                <a:cs typeface="Calibri"/>
              </a:rPr>
              <a:t>place </a:t>
            </a:r>
            <a:r>
              <a:rPr sz="2200" dirty="0">
                <a:latin typeface="Calibri"/>
                <a:cs typeface="Calibri"/>
              </a:rPr>
              <a:t>of 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general matrix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multiplication in at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least</a:t>
            </a:r>
            <a:r>
              <a:rPr sz="2200" spc="1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one</a:t>
            </a:r>
            <a:r>
              <a:rPr sz="2200" spc="1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1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their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layers</a:t>
            </a:r>
            <a:endParaRPr sz="2200">
              <a:latin typeface="Calibri"/>
              <a:cs typeface="Calibri"/>
            </a:endParaRPr>
          </a:p>
          <a:p>
            <a:pPr marL="380365" marR="5080" indent="-368300">
              <a:lnSpc>
                <a:spcPts val="2620"/>
              </a:lnSpc>
              <a:spcBef>
                <a:spcPts val="1665"/>
              </a:spcBef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2200" spc="-5" dirty="0">
                <a:latin typeface="Calibri"/>
                <a:cs typeface="Calibri"/>
              </a:rPr>
              <a:t>Convolution is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-5" dirty="0">
                <a:latin typeface="Calibri"/>
                <a:cs typeface="Calibri"/>
              </a:rPr>
              <a:t>mathematical operation </a:t>
            </a:r>
            <a:r>
              <a:rPr sz="2200" spc="-10" dirty="0">
                <a:latin typeface="Calibri"/>
                <a:cs typeface="Calibri"/>
              </a:rPr>
              <a:t>having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linear form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16</a:t>
            </a:fld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3989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Input</a:t>
            </a:r>
            <a:r>
              <a:rPr spc="-30" dirty="0"/>
              <a:t> </a:t>
            </a:r>
            <a:r>
              <a:rPr spc="-5" dirty="0"/>
              <a:t>and</a:t>
            </a:r>
            <a:r>
              <a:rPr spc="-30" dirty="0"/>
              <a:t> </a:t>
            </a:r>
            <a:r>
              <a:rPr spc="-5" dirty="0"/>
              <a:t>Output</a:t>
            </a:r>
            <a:r>
              <a:rPr spc="-30" dirty="0"/>
              <a:t> </a:t>
            </a:r>
            <a:r>
              <a:rPr spc="-5" dirty="0"/>
              <a:t>1/2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17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327703" y="833628"/>
            <a:ext cx="6468745" cy="307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0" marR="5080" indent="-355600">
              <a:lnSpc>
                <a:spcPct val="100000"/>
              </a:lnSpc>
              <a:spcBef>
                <a:spcPts val="100"/>
              </a:spcBef>
              <a:buChar char="●"/>
              <a:tabLst>
                <a:tab pos="367665" algn="l"/>
                <a:tab pos="368300" algn="l"/>
              </a:tabLst>
            </a:pPr>
            <a:r>
              <a:rPr sz="2000" spc="-5" dirty="0">
                <a:latin typeface="Calibri"/>
                <a:cs typeface="Calibri"/>
              </a:rPr>
              <a:t>When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computer</a:t>
            </a:r>
            <a:r>
              <a:rPr sz="2000" dirty="0">
                <a:latin typeface="Calibri"/>
                <a:cs typeface="Calibri"/>
              </a:rPr>
              <a:t> sees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-5" dirty="0">
                <a:latin typeface="Calibri"/>
                <a:cs typeface="Calibri"/>
              </a:rPr>
              <a:t> image</a:t>
            </a:r>
            <a:r>
              <a:rPr sz="2000" dirty="0">
                <a:latin typeface="Calibri"/>
                <a:cs typeface="Calibri"/>
              </a:rPr>
              <a:t> (takes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-5" dirty="0">
                <a:latin typeface="Calibri"/>
                <a:cs typeface="Calibri"/>
              </a:rPr>
              <a:t> image</a:t>
            </a:r>
            <a:r>
              <a:rPr sz="2000" dirty="0">
                <a:latin typeface="Calibri"/>
                <a:cs typeface="Calibri"/>
              </a:rPr>
              <a:t> as </a:t>
            </a:r>
            <a:r>
              <a:rPr sz="2000" spc="-5" dirty="0">
                <a:latin typeface="Calibri"/>
                <a:cs typeface="Calibri"/>
              </a:rPr>
              <a:t>input),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</a:t>
            </a:r>
            <a:r>
              <a:rPr sz="2000" spc="-5" dirty="0">
                <a:latin typeface="Calibri"/>
                <a:cs typeface="Calibri"/>
              </a:rPr>
              <a:t> will</a:t>
            </a:r>
            <a:r>
              <a:rPr sz="2000" dirty="0">
                <a:latin typeface="Calibri"/>
                <a:cs typeface="Calibri"/>
              </a:rPr>
              <a:t> see an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array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(or matrix)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pixel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values</a:t>
            </a:r>
            <a:endParaRPr sz="2000">
              <a:latin typeface="Calibri"/>
              <a:cs typeface="Calibri"/>
            </a:endParaRPr>
          </a:p>
          <a:p>
            <a:pPr marL="368300" marR="208915" indent="-355600">
              <a:lnSpc>
                <a:spcPct val="100000"/>
              </a:lnSpc>
              <a:buChar char="●"/>
              <a:tabLst>
                <a:tab pos="367665" algn="l"/>
                <a:tab pos="368300" algn="l"/>
              </a:tabLst>
            </a:pPr>
            <a:r>
              <a:rPr sz="2000" spc="-5" dirty="0">
                <a:latin typeface="Calibri"/>
                <a:cs typeface="Calibri"/>
              </a:rPr>
              <a:t>Depending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on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resolution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and </a:t>
            </a:r>
            <a:r>
              <a:rPr sz="2000" dirty="0">
                <a:latin typeface="Calibri"/>
                <a:cs typeface="Calibri"/>
              </a:rPr>
              <a:t>size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image, </a:t>
            </a:r>
            <a:r>
              <a:rPr sz="2000" dirty="0">
                <a:latin typeface="Calibri"/>
                <a:cs typeface="Calibri"/>
              </a:rPr>
              <a:t>it </a:t>
            </a:r>
            <a:r>
              <a:rPr sz="2000" spc="-5" dirty="0">
                <a:latin typeface="Calibri"/>
                <a:cs typeface="Calibri"/>
              </a:rPr>
              <a:t>will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see a </a:t>
            </a:r>
            <a:r>
              <a:rPr sz="2000" spc="-5" dirty="0">
                <a:latin typeface="Calibri"/>
                <a:cs typeface="Calibri"/>
              </a:rPr>
              <a:t>32 </a:t>
            </a:r>
            <a:r>
              <a:rPr sz="2000" dirty="0">
                <a:latin typeface="Calibri"/>
                <a:cs typeface="Calibri"/>
              </a:rPr>
              <a:t>x </a:t>
            </a:r>
            <a:r>
              <a:rPr sz="2000" spc="-5" dirty="0">
                <a:latin typeface="Calibri"/>
                <a:cs typeface="Calibri"/>
              </a:rPr>
              <a:t>32 </a:t>
            </a:r>
            <a:r>
              <a:rPr sz="2000" dirty="0">
                <a:latin typeface="Calibri"/>
                <a:cs typeface="Calibri"/>
              </a:rPr>
              <a:t>x 3 array </a:t>
            </a:r>
            <a:r>
              <a:rPr sz="2000" spc="-5" dirty="0">
                <a:latin typeface="Calibri"/>
                <a:cs typeface="Calibri"/>
              </a:rPr>
              <a:t>of numbers </a:t>
            </a:r>
            <a:r>
              <a:rPr sz="2000" dirty="0">
                <a:latin typeface="Calibri"/>
                <a:cs typeface="Calibri"/>
              </a:rPr>
              <a:t>(The 3 refers to RGB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values)</a:t>
            </a:r>
            <a:endParaRPr sz="2000">
              <a:latin typeface="Calibri"/>
              <a:cs typeface="Calibri"/>
            </a:endParaRPr>
          </a:p>
          <a:p>
            <a:pPr marL="768350" marR="158750" lvl="1" indent="-355600">
              <a:lnSpc>
                <a:spcPct val="100000"/>
              </a:lnSpc>
              <a:buChar char="○"/>
              <a:tabLst>
                <a:tab pos="767715" algn="l"/>
                <a:tab pos="768350" algn="l"/>
              </a:tabLst>
            </a:pPr>
            <a:r>
              <a:rPr sz="2000" spc="-5" dirty="0">
                <a:latin typeface="Calibri"/>
                <a:cs typeface="Calibri"/>
              </a:rPr>
              <a:t>Just </a:t>
            </a:r>
            <a:r>
              <a:rPr sz="2000" dirty="0">
                <a:latin typeface="Calibri"/>
                <a:cs typeface="Calibri"/>
              </a:rPr>
              <a:t>to </a:t>
            </a:r>
            <a:r>
              <a:rPr sz="2000" spc="-5" dirty="0">
                <a:latin typeface="Calibri"/>
                <a:cs typeface="Calibri"/>
              </a:rPr>
              <a:t>drive home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point, </a:t>
            </a:r>
            <a:r>
              <a:rPr sz="2000" dirty="0">
                <a:latin typeface="Calibri"/>
                <a:cs typeface="Calibri"/>
              </a:rPr>
              <a:t>let's say </a:t>
            </a:r>
            <a:r>
              <a:rPr sz="2000" spc="-5" dirty="0">
                <a:latin typeface="Calibri"/>
                <a:cs typeface="Calibri"/>
              </a:rPr>
              <a:t>we have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color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image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5" dirty="0">
                <a:latin typeface="Calibri"/>
                <a:cs typeface="Calibri"/>
              </a:rPr>
              <a:t> JPG form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and </a:t>
            </a:r>
            <a:r>
              <a:rPr sz="2000" dirty="0">
                <a:latin typeface="Calibri"/>
                <a:cs typeface="Calibri"/>
              </a:rPr>
              <a:t>its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size is </a:t>
            </a:r>
            <a:r>
              <a:rPr sz="2000" spc="-5" dirty="0">
                <a:latin typeface="Calibri"/>
                <a:cs typeface="Calibri"/>
              </a:rPr>
              <a:t>480 </a:t>
            </a:r>
            <a:r>
              <a:rPr sz="2000" dirty="0">
                <a:latin typeface="Calibri"/>
                <a:cs typeface="Calibri"/>
              </a:rPr>
              <a:t>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480</a:t>
            </a:r>
            <a:endParaRPr sz="2000">
              <a:latin typeface="Calibri"/>
              <a:cs typeface="Calibri"/>
            </a:endParaRPr>
          </a:p>
          <a:p>
            <a:pPr marL="768350" lvl="1" indent="-355600">
              <a:lnSpc>
                <a:spcPct val="100000"/>
              </a:lnSpc>
              <a:buChar char="○"/>
              <a:tabLst>
                <a:tab pos="767715" algn="l"/>
                <a:tab pos="768350" algn="l"/>
              </a:tabLst>
            </a:pPr>
            <a:r>
              <a:rPr sz="2000" spc="-5" dirty="0">
                <a:latin typeface="Calibri"/>
                <a:cs typeface="Calibri"/>
              </a:rPr>
              <a:t>The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representative</a:t>
            </a:r>
            <a:r>
              <a:rPr sz="2000" dirty="0">
                <a:latin typeface="Calibri"/>
                <a:cs typeface="Calibri"/>
              </a:rPr>
              <a:t> matrix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will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480</a:t>
            </a:r>
            <a:r>
              <a:rPr sz="2000" dirty="0">
                <a:latin typeface="Calibri"/>
                <a:cs typeface="Calibri"/>
              </a:rPr>
              <a:t> 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480 </a:t>
            </a:r>
            <a:r>
              <a:rPr sz="2000" dirty="0">
                <a:latin typeface="Calibri"/>
                <a:cs typeface="Calibri"/>
              </a:rPr>
              <a:t>x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3</a:t>
            </a:r>
            <a:endParaRPr sz="2000">
              <a:latin typeface="Calibri"/>
              <a:cs typeface="Calibri"/>
            </a:endParaRPr>
          </a:p>
          <a:p>
            <a:pPr marL="768350" marR="247650" lvl="1" indent="-355600">
              <a:lnSpc>
                <a:spcPct val="100000"/>
              </a:lnSpc>
              <a:buChar char="○"/>
              <a:tabLst>
                <a:tab pos="767715" algn="l"/>
                <a:tab pos="768350" algn="l"/>
              </a:tabLst>
            </a:pPr>
            <a:r>
              <a:rPr sz="2000" spc="-5" dirty="0">
                <a:latin typeface="Calibri"/>
                <a:cs typeface="Calibri"/>
              </a:rPr>
              <a:t>Each of </a:t>
            </a:r>
            <a:r>
              <a:rPr sz="2000" dirty="0">
                <a:latin typeface="Calibri"/>
                <a:cs typeface="Calibri"/>
              </a:rPr>
              <a:t>these </a:t>
            </a:r>
            <a:r>
              <a:rPr sz="2000" spc="-5" dirty="0">
                <a:latin typeface="Calibri"/>
                <a:cs typeface="Calibri"/>
              </a:rPr>
              <a:t>numbers </a:t>
            </a:r>
            <a:r>
              <a:rPr sz="2000" dirty="0">
                <a:latin typeface="Calibri"/>
                <a:cs typeface="Calibri"/>
              </a:rPr>
              <a:t>is </a:t>
            </a:r>
            <a:r>
              <a:rPr sz="2000" spc="-5" dirty="0">
                <a:latin typeface="Calibri"/>
                <a:cs typeface="Calibri"/>
              </a:rPr>
              <a:t>given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value from </a:t>
            </a:r>
            <a:r>
              <a:rPr sz="2000" dirty="0">
                <a:latin typeface="Calibri"/>
                <a:cs typeface="Calibri"/>
              </a:rPr>
              <a:t>0 to </a:t>
            </a:r>
            <a:r>
              <a:rPr sz="2000" spc="-5" dirty="0">
                <a:latin typeface="Calibri"/>
                <a:cs typeface="Calibri"/>
              </a:rPr>
              <a:t>255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which describes</a:t>
            </a:r>
            <a:r>
              <a:rPr sz="2000" dirty="0">
                <a:latin typeface="Calibri"/>
                <a:cs typeface="Calibri"/>
              </a:rPr>
              <a:t> the </a:t>
            </a:r>
            <a:r>
              <a:rPr sz="2000" spc="-5" dirty="0">
                <a:latin typeface="Calibri"/>
                <a:cs typeface="Calibri"/>
              </a:rPr>
              <a:t>pixel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intensity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 </a:t>
            </a:r>
            <a:r>
              <a:rPr sz="2000" spc="-5" dirty="0">
                <a:latin typeface="Calibri"/>
                <a:cs typeface="Calibri"/>
              </a:rPr>
              <a:t>point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3989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Input</a:t>
            </a:r>
            <a:r>
              <a:rPr spc="-30" dirty="0"/>
              <a:t> </a:t>
            </a:r>
            <a:r>
              <a:rPr spc="-5" dirty="0"/>
              <a:t>and</a:t>
            </a:r>
            <a:r>
              <a:rPr spc="-30" dirty="0"/>
              <a:t> </a:t>
            </a:r>
            <a:r>
              <a:rPr spc="-5" dirty="0"/>
              <a:t>Output</a:t>
            </a:r>
            <a:r>
              <a:rPr spc="-30" dirty="0"/>
              <a:t> </a:t>
            </a:r>
            <a:r>
              <a:rPr spc="-5" dirty="0"/>
              <a:t>2/2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18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226103" y="833628"/>
            <a:ext cx="6651625" cy="3464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marR="94615" indent="-355600">
              <a:lnSpc>
                <a:spcPct val="100000"/>
              </a:lnSpc>
              <a:spcBef>
                <a:spcPts val="100"/>
              </a:spcBef>
              <a:buChar char="●"/>
              <a:tabLst>
                <a:tab pos="469265" algn="l"/>
                <a:tab pos="469900" algn="l"/>
              </a:tabLst>
            </a:pPr>
            <a:r>
              <a:rPr sz="2000" dirty="0">
                <a:latin typeface="Calibri"/>
                <a:cs typeface="Calibri"/>
              </a:rPr>
              <a:t>These </a:t>
            </a:r>
            <a:r>
              <a:rPr sz="2000" spc="-5" dirty="0">
                <a:latin typeface="Calibri"/>
                <a:cs typeface="Calibri"/>
              </a:rPr>
              <a:t>numbers,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while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meaningless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" dirty="0">
                <a:latin typeface="Calibri"/>
                <a:cs typeface="Calibri"/>
              </a:rPr>
              <a:t> us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when we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perform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image </a:t>
            </a:r>
            <a:r>
              <a:rPr sz="2000" dirty="0">
                <a:latin typeface="Calibri"/>
                <a:cs typeface="Calibri"/>
              </a:rPr>
              <a:t>classification, are the </a:t>
            </a:r>
            <a:r>
              <a:rPr sz="2000" spc="-5" dirty="0">
                <a:latin typeface="Calibri"/>
                <a:cs typeface="Calibri"/>
              </a:rPr>
              <a:t>only inputs available </a:t>
            </a:r>
            <a:r>
              <a:rPr sz="2000" dirty="0">
                <a:latin typeface="Calibri"/>
                <a:cs typeface="Calibri"/>
              </a:rPr>
              <a:t>to </a:t>
            </a:r>
            <a:r>
              <a:rPr sz="2000" spc="-5" dirty="0">
                <a:latin typeface="Calibri"/>
                <a:cs typeface="Calibri"/>
              </a:rPr>
              <a:t>the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computer</a:t>
            </a:r>
            <a:endParaRPr sz="2000">
              <a:latin typeface="Calibri"/>
              <a:cs typeface="Calibri"/>
            </a:endParaRPr>
          </a:p>
          <a:p>
            <a:pPr marL="469265" marR="5080" indent="-355600">
              <a:lnSpc>
                <a:spcPct val="100000"/>
              </a:lnSpc>
              <a:buChar char="●"/>
              <a:tabLst>
                <a:tab pos="469265" algn="l"/>
                <a:tab pos="469900" algn="l"/>
              </a:tabLst>
            </a:pPr>
            <a:r>
              <a:rPr sz="2000" spc="-5" dirty="0">
                <a:latin typeface="Calibri"/>
                <a:cs typeface="Calibri"/>
              </a:rPr>
              <a:t>The idea</a:t>
            </a:r>
            <a:r>
              <a:rPr sz="2000" dirty="0">
                <a:latin typeface="Calibri"/>
                <a:cs typeface="Calibri"/>
              </a:rPr>
              <a:t> is that </a:t>
            </a:r>
            <a:r>
              <a:rPr sz="2000" spc="-5" dirty="0">
                <a:latin typeface="Calibri"/>
                <a:cs typeface="Calibri"/>
              </a:rPr>
              <a:t>we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give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computer</a:t>
            </a:r>
            <a:r>
              <a:rPr sz="2000" dirty="0">
                <a:latin typeface="Calibri"/>
                <a:cs typeface="Calibri"/>
              </a:rPr>
              <a:t> this array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numbers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and </a:t>
            </a:r>
            <a:r>
              <a:rPr sz="2000" dirty="0">
                <a:latin typeface="Calibri"/>
                <a:cs typeface="Calibri"/>
              </a:rPr>
              <a:t>it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will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output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numbers</a:t>
            </a:r>
            <a:r>
              <a:rPr sz="2000" dirty="0">
                <a:latin typeface="Calibri"/>
                <a:cs typeface="Calibri"/>
              </a:rPr>
              <a:t> that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describe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probability of </a:t>
            </a:r>
            <a:r>
              <a:rPr sz="2000" dirty="0">
                <a:latin typeface="Calibri"/>
                <a:cs typeface="Calibri"/>
              </a:rPr>
              <a:t> the</a:t>
            </a:r>
            <a:r>
              <a:rPr sz="2000" spc="-5" dirty="0">
                <a:latin typeface="Calibri"/>
                <a:cs typeface="Calibri"/>
              </a:rPr>
              <a:t> image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being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 certain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class</a:t>
            </a:r>
            <a:endParaRPr sz="2000">
              <a:latin typeface="Calibri"/>
              <a:cs typeface="Calibri"/>
            </a:endParaRPr>
          </a:p>
          <a:p>
            <a:pPr marL="1384300" lvl="1" indent="-356235">
              <a:lnSpc>
                <a:spcPct val="100000"/>
              </a:lnSpc>
              <a:buChar char="○"/>
              <a:tabLst>
                <a:tab pos="1383665" algn="l"/>
                <a:tab pos="1384300" algn="l"/>
              </a:tabLst>
            </a:pPr>
            <a:r>
              <a:rPr sz="2000" spc="-5" dirty="0">
                <a:latin typeface="Calibri"/>
                <a:cs typeface="Calibri"/>
              </a:rPr>
              <a:t>0.80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for</a:t>
            </a:r>
            <a:r>
              <a:rPr sz="2000" dirty="0">
                <a:latin typeface="Calibri"/>
                <a:cs typeface="Calibri"/>
              </a:rPr>
              <a:t> cat,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0.15 for dog, 0.05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for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bird,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etc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950">
              <a:latin typeface="Calibri"/>
              <a:cs typeface="Calibri"/>
            </a:endParaRPr>
          </a:p>
          <a:p>
            <a:pPr marL="12700" marR="1164590">
              <a:lnSpc>
                <a:spcPct val="102200"/>
              </a:lnSpc>
            </a:pPr>
            <a:r>
              <a:rPr sz="1800" spc="-5" dirty="0">
                <a:latin typeface="Calibri"/>
                <a:cs typeface="Calibri"/>
              </a:rPr>
              <a:t>Useful </a:t>
            </a:r>
            <a:r>
              <a:rPr sz="1800" dirty="0">
                <a:latin typeface="Calibri"/>
                <a:cs typeface="Calibri"/>
              </a:rPr>
              <a:t>3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part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intro/tutorial: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https://adeshpande3.github.io/A-Beginner%27s-Guide-To- </a:t>
            </a:r>
            <a:r>
              <a:rPr sz="1800" spc="-39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Understanding-Convolutional-Neural-Networks/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22821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Convolution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26103" y="3565652"/>
            <a:ext cx="6414135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50"/>
              </a:spcBef>
            </a:pPr>
            <a:r>
              <a:rPr sz="1800" dirty="0">
                <a:latin typeface="Calibri"/>
                <a:cs typeface="Calibri"/>
              </a:rPr>
              <a:t>Nice </a:t>
            </a:r>
            <a:r>
              <a:rPr sz="1800" spc="-5" dirty="0">
                <a:latin typeface="Calibri"/>
                <a:cs typeface="Calibri"/>
              </a:rPr>
              <a:t>presentation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CNNs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intuition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examples: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http://cs231n.stanford.edu/slides/2018/cs231n_2018_lecture05.pdf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25623" y="908303"/>
            <a:ext cx="4538472" cy="25908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19</a:t>
            </a:fld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5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2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About</a:t>
            </a:r>
            <a:r>
              <a:rPr spc="-50" dirty="0"/>
              <a:t> </a:t>
            </a:r>
            <a:r>
              <a:rPr spc="-10" dirty="0"/>
              <a:t>the</a:t>
            </a:r>
            <a:r>
              <a:rPr spc="-40" dirty="0"/>
              <a:t> </a:t>
            </a:r>
            <a:r>
              <a:rPr spc="-5" dirty="0"/>
              <a:t>Speaker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2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226103" y="819404"/>
            <a:ext cx="6645909" cy="213487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sz="2400" b="1" spc="-5" dirty="0">
                <a:latin typeface="Calibri"/>
                <a:cs typeface="Calibri"/>
              </a:rPr>
              <a:t>Name: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Noureddin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Sadawi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400" b="1" spc="-5" dirty="0">
                <a:latin typeface="Calibri"/>
                <a:cs typeface="Calibri"/>
              </a:rPr>
              <a:t>Qualification: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PhD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Computer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Science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800"/>
              </a:lnSpc>
              <a:spcBef>
                <a:spcPts val="695"/>
              </a:spcBef>
            </a:pPr>
            <a:r>
              <a:rPr sz="2400" b="1" spc="-5" dirty="0">
                <a:latin typeface="Calibri"/>
                <a:cs typeface="Calibri"/>
              </a:rPr>
              <a:t>Experience: </a:t>
            </a:r>
            <a:r>
              <a:rPr sz="2400" dirty="0">
                <a:latin typeface="Calibri"/>
                <a:cs typeface="Calibri"/>
              </a:rPr>
              <a:t>Several areas </a:t>
            </a:r>
            <a:r>
              <a:rPr sz="2400" spc="-5" dirty="0">
                <a:latin typeface="Calibri"/>
                <a:cs typeface="Calibri"/>
              </a:rPr>
              <a:t>including </a:t>
            </a:r>
            <a:r>
              <a:rPr sz="2400" dirty="0">
                <a:latin typeface="Calibri"/>
                <a:cs typeface="Calibri"/>
              </a:rPr>
              <a:t>but </a:t>
            </a:r>
            <a:r>
              <a:rPr sz="2400" spc="-5" dirty="0">
                <a:latin typeface="Calibri"/>
                <a:cs typeface="Calibri"/>
              </a:rPr>
              <a:t>not limited to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Docker, Machine </a:t>
            </a:r>
            <a:r>
              <a:rPr sz="2400" dirty="0">
                <a:latin typeface="Calibri"/>
                <a:cs typeface="Calibri"/>
              </a:rPr>
              <a:t>Learning and </a:t>
            </a:r>
            <a:r>
              <a:rPr sz="2400" spc="-5" dirty="0">
                <a:latin typeface="Calibri"/>
                <a:cs typeface="Calibri"/>
              </a:rPr>
              <a:t>Data Science, Python </a:t>
            </a:r>
            <a:r>
              <a:rPr sz="2400" dirty="0">
                <a:latin typeface="Calibri"/>
                <a:cs typeface="Calibri"/>
              </a:rPr>
              <a:t> and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much more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43053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How</a:t>
            </a:r>
            <a:r>
              <a:rPr spc="-25" dirty="0"/>
              <a:t> </a:t>
            </a:r>
            <a:r>
              <a:rPr spc="-5" dirty="0"/>
              <a:t>Filters</a:t>
            </a:r>
            <a:r>
              <a:rPr spc="-20" dirty="0"/>
              <a:t> </a:t>
            </a:r>
            <a:r>
              <a:rPr spc="-5" dirty="0"/>
              <a:t>are</a:t>
            </a:r>
            <a:r>
              <a:rPr spc="-30" dirty="0"/>
              <a:t> </a:t>
            </a:r>
            <a:r>
              <a:rPr spc="-5" dirty="0"/>
              <a:t>applied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7047" y="963167"/>
            <a:ext cx="6080759" cy="244449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98424" y="3455923"/>
            <a:ext cx="3679825" cy="6350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40"/>
              </a:spcBef>
              <a:buChar char="●"/>
              <a:tabLst>
                <a:tab pos="354965" algn="l"/>
                <a:tab pos="355600" algn="l"/>
              </a:tabLst>
            </a:pPr>
            <a:r>
              <a:rPr sz="1800" spc="-5" dirty="0">
                <a:latin typeface="Calibri"/>
                <a:cs typeface="Calibri"/>
              </a:rPr>
              <a:t>Representation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Multiple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Filters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240"/>
              </a:spcBef>
              <a:buChar char="●"/>
              <a:tabLst>
                <a:tab pos="354965" algn="l"/>
                <a:tab pos="355600" algn="l"/>
              </a:tabLst>
            </a:pPr>
            <a:r>
              <a:rPr sz="1800" spc="-5" dirty="0">
                <a:latin typeface="Calibri"/>
                <a:cs typeface="Calibri"/>
              </a:rPr>
              <a:t>Each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Filter generates</a:t>
            </a:r>
            <a:r>
              <a:rPr sz="1800" dirty="0">
                <a:latin typeface="Calibri"/>
                <a:cs typeface="Calibri"/>
              </a:rPr>
              <a:t> a </a:t>
            </a:r>
            <a:r>
              <a:rPr sz="1800" spc="-5" dirty="0">
                <a:latin typeface="Calibri"/>
                <a:cs typeface="Calibri"/>
              </a:rPr>
              <a:t>feature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20</a:t>
            </a:fld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27260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Filters</a:t>
            </a:r>
            <a:r>
              <a:rPr spc="-45" dirty="0"/>
              <a:t> </a:t>
            </a:r>
            <a:r>
              <a:rPr spc="-5" dirty="0"/>
              <a:t>in</a:t>
            </a:r>
            <a:r>
              <a:rPr spc="-50" dirty="0"/>
              <a:t> </a:t>
            </a:r>
            <a:r>
              <a:rPr spc="-5" dirty="0"/>
              <a:t>CNNs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21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302303" y="804164"/>
            <a:ext cx="6577965" cy="290004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530"/>
              </a:spcBef>
              <a:buChar char="●"/>
              <a:tabLst>
                <a:tab pos="393065" algn="l"/>
                <a:tab pos="393700" algn="l"/>
              </a:tabLst>
            </a:pPr>
            <a:r>
              <a:rPr sz="2400" spc="-5" dirty="0">
                <a:latin typeface="Calibri"/>
                <a:cs typeface="Calibri"/>
              </a:rPr>
              <a:t>In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CNNs,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filters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are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learnt</a:t>
            </a:r>
            <a:endParaRPr sz="2400">
              <a:latin typeface="Calibri"/>
              <a:cs typeface="Calibri"/>
            </a:endParaRPr>
          </a:p>
          <a:p>
            <a:pPr marL="393700" marR="602615" indent="-381000">
              <a:lnSpc>
                <a:spcPct val="114199"/>
              </a:lnSpc>
              <a:spcBef>
                <a:spcPts val="25"/>
              </a:spcBef>
              <a:buChar char="●"/>
              <a:tabLst>
                <a:tab pos="393065" algn="l"/>
                <a:tab pos="393700" algn="l"/>
              </a:tabLst>
            </a:pPr>
            <a:r>
              <a:rPr sz="2400" dirty="0">
                <a:latin typeface="Calibri"/>
                <a:cs typeface="Calibri"/>
              </a:rPr>
              <a:t>We do </a:t>
            </a:r>
            <a:r>
              <a:rPr sz="2400" spc="-5" dirty="0">
                <a:latin typeface="Calibri"/>
                <a:cs typeface="Calibri"/>
              </a:rPr>
              <a:t>not </a:t>
            </a:r>
            <a:r>
              <a:rPr sz="2400" dirty="0">
                <a:latin typeface="Calibri"/>
                <a:cs typeface="Calibri"/>
              </a:rPr>
              <a:t>have </a:t>
            </a:r>
            <a:r>
              <a:rPr sz="2400" spc="-5" dirty="0">
                <a:latin typeface="Calibri"/>
                <a:cs typeface="Calibri"/>
              </a:rPr>
              <a:t>to </a:t>
            </a:r>
            <a:r>
              <a:rPr sz="2400" dirty="0">
                <a:latin typeface="Calibri"/>
                <a:cs typeface="Calibri"/>
              </a:rPr>
              <a:t>have a fixed </a:t>
            </a:r>
            <a:r>
              <a:rPr sz="2400" spc="-5" dirty="0">
                <a:latin typeface="Calibri"/>
                <a:cs typeface="Calibri"/>
              </a:rPr>
              <a:t>value of filter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elements</a:t>
            </a:r>
            <a:endParaRPr sz="2400">
              <a:latin typeface="Calibri"/>
              <a:cs typeface="Calibri"/>
            </a:endParaRPr>
          </a:p>
          <a:p>
            <a:pPr marL="1308100" lvl="1" indent="-355600">
              <a:lnSpc>
                <a:spcPct val="100000"/>
              </a:lnSpc>
              <a:spcBef>
                <a:spcPts val="425"/>
              </a:spcBef>
              <a:buChar char="○"/>
              <a:tabLst>
                <a:tab pos="1307465" algn="l"/>
                <a:tab pos="1308100" algn="l"/>
              </a:tabLst>
            </a:pPr>
            <a:r>
              <a:rPr sz="2000" spc="-5" dirty="0">
                <a:latin typeface="Calibri"/>
                <a:cs typeface="Calibri"/>
              </a:rPr>
              <a:t>Like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when we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sharpen or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find edges</a:t>
            </a:r>
            <a:r>
              <a:rPr sz="2000" dirty="0">
                <a:latin typeface="Calibri"/>
                <a:cs typeface="Calibri"/>
              </a:rPr>
              <a:t> etc</a:t>
            </a:r>
            <a:endParaRPr sz="2000">
              <a:latin typeface="Calibri"/>
              <a:cs typeface="Calibri"/>
            </a:endParaRPr>
          </a:p>
          <a:p>
            <a:pPr marL="393700" indent="-381000">
              <a:lnSpc>
                <a:spcPct val="100000"/>
              </a:lnSpc>
              <a:spcBef>
                <a:spcPts val="415"/>
              </a:spcBef>
              <a:buChar char="●"/>
              <a:tabLst>
                <a:tab pos="393065" algn="l"/>
                <a:tab pos="393700" algn="l"/>
              </a:tabLst>
            </a:pPr>
            <a:r>
              <a:rPr sz="2400" spc="-5" dirty="0">
                <a:latin typeface="Calibri"/>
                <a:cs typeface="Calibri"/>
              </a:rPr>
              <a:t>Each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filter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generates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different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feature </a:t>
            </a:r>
            <a:r>
              <a:rPr sz="2400" spc="-5" dirty="0">
                <a:latin typeface="Calibri"/>
                <a:cs typeface="Calibri"/>
              </a:rPr>
              <a:t>map</a:t>
            </a:r>
            <a:endParaRPr sz="2400">
              <a:latin typeface="Calibri"/>
              <a:cs typeface="Calibri"/>
            </a:endParaRPr>
          </a:p>
          <a:p>
            <a:pPr marL="393700" marR="5080" indent="-381000">
              <a:lnSpc>
                <a:spcPts val="3310"/>
              </a:lnSpc>
              <a:spcBef>
                <a:spcPts val="80"/>
              </a:spcBef>
              <a:buChar char="●"/>
              <a:tabLst>
                <a:tab pos="393065" algn="l"/>
                <a:tab pos="393700" algn="l"/>
              </a:tabLst>
            </a:pPr>
            <a:r>
              <a:rPr sz="2400" dirty="0">
                <a:latin typeface="Calibri"/>
                <a:cs typeface="Calibri"/>
              </a:rPr>
              <a:t>The number </a:t>
            </a:r>
            <a:r>
              <a:rPr sz="2400" spc="-5" dirty="0">
                <a:latin typeface="Calibri"/>
                <a:cs typeface="Calibri"/>
              </a:rPr>
              <a:t>of resulting </a:t>
            </a:r>
            <a:r>
              <a:rPr sz="2400" dirty="0">
                <a:latin typeface="Calibri"/>
                <a:cs typeface="Calibri"/>
              </a:rPr>
              <a:t>feature </a:t>
            </a:r>
            <a:r>
              <a:rPr sz="2400" spc="-5" dirty="0">
                <a:latin typeface="Calibri"/>
                <a:cs typeface="Calibri"/>
              </a:rPr>
              <a:t>maps is the same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dirty="0">
                <a:latin typeface="Calibri"/>
                <a:cs typeface="Calibri"/>
              </a:rPr>
              <a:t> number</a:t>
            </a:r>
            <a:r>
              <a:rPr sz="2400" spc="-5" dirty="0">
                <a:latin typeface="Calibri"/>
                <a:cs typeface="Calibri"/>
              </a:rPr>
              <a:t> of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filters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6731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Feature</a:t>
            </a:r>
            <a:r>
              <a:rPr spc="-15" dirty="0"/>
              <a:t> </a:t>
            </a:r>
            <a:r>
              <a:rPr spc="-5" dirty="0"/>
              <a:t>Maps</a:t>
            </a:r>
            <a:r>
              <a:rPr dirty="0"/>
              <a:t> </a:t>
            </a:r>
            <a:r>
              <a:rPr spc="-5" dirty="0"/>
              <a:t>(aka</a:t>
            </a:r>
            <a:r>
              <a:rPr spc="-10" dirty="0"/>
              <a:t> </a:t>
            </a:r>
            <a:r>
              <a:rPr spc="-5" dirty="0"/>
              <a:t>Activation</a:t>
            </a:r>
            <a:r>
              <a:rPr spc="-10" dirty="0"/>
              <a:t> </a:t>
            </a:r>
            <a:r>
              <a:rPr spc="-5" dirty="0"/>
              <a:t>Maps)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22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226103" y="814324"/>
            <a:ext cx="6569075" cy="271716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381000" indent="-368300">
              <a:lnSpc>
                <a:spcPct val="100000"/>
              </a:lnSpc>
              <a:spcBef>
                <a:spcPts val="459"/>
              </a:spcBef>
              <a:buChar char="●"/>
              <a:tabLst>
                <a:tab pos="380365" algn="l"/>
                <a:tab pos="381000" algn="l"/>
              </a:tabLst>
            </a:pPr>
            <a:r>
              <a:rPr sz="2200" spc="-5" dirty="0">
                <a:latin typeface="Calibri"/>
                <a:cs typeface="Calibri"/>
              </a:rPr>
              <a:t>They result after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conv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layers</a:t>
            </a:r>
            <a:endParaRPr sz="2200">
              <a:latin typeface="Calibri"/>
              <a:cs typeface="Calibri"/>
            </a:endParaRPr>
          </a:p>
          <a:p>
            <a:pPr marL="354965" marR="425450" indent="-342900">
              <a:lnSpc>
                <a:spcPct val="113599"/>
              </a:lnSpc>
              <a:buChar char="●"/>
              <a:tabLst>
                <a:tab pos="380365" algn="l"/>
                <a:tab pos="381000" algn="l"/>
              </a:tabLst>
            </a:pP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dirty="0">
                <a:latin typeface="Calibri"/>
                <a:cs typeface="Calibri"/>
              </a:rPr>
              <a:t> more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filters, 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greater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depth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activation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map, and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dirty="0">
                <a:latin typeface="Calibri"/>
                <a:cs typeface="Calibri"/>
              </a:rPr>
              <a:t> more </a:t>
            </a:r>
            <a:r>
              <a:rPr sz="2200" spc="-5" dirty="0">
                <a:latin typeface="Calibri"/>
                <a:cs typeface="Calibri"/>
              </a:rPr>
              <a:t>information </a:t>
            </a:r>
            <a:r>
              <a:rPr sz="2200" dirty="0">
                <a:latin typeface="Calibri"/>
                <a:cs typeface="Calibri"/>
              </a:rPr>
              <a:t>we </a:t>
            </a:r>
            <a:r>
              <a:rPr sz="2200" spc="-10" dirty="0">
                <a:latin typeface="Calibri"/>
                <a:cs typeface="Calibri"/>
              </a:rPr>
              <a:t>have</a:t>
            </a:r>
            <a:endParaRPr sz="2200">
              <a:latin typeface="Calibri"/>
              <a:cs typeface="Calibri"/>
            </a:endParaRPr>
          </a:p>
          <a:p>
            <a:pPr marL="354965">
              <a:lnSpc>
                <a:spcPct val="100000"/>
              </a:lnSpc>
              <a:spcBef>
                <a:spcPts val="455"/>
              </a:spcBef>
            </a:pPr>
            <a:r>
              <a:rPr sz="2200" spc="-5" dirty="0">
                <a:latin typeface="Calibri"/>
                <a:cs typeface="Calibri"/>
              </a:rPr>
              <a:t>about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-10" dirty="0">
                <a:latin typeface="Calibri"/>
                <a:cs typeface="Calibri"/>
              </a:rPr>
              <a:t> input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image</a:t>
            </a:r>
            <a:endParaRPr sz="2200">
              <a:latin typeface="Calibri"/>
              <a:cs typeface="Calibri"/>
            </a:endParaRPr>
          </a:p>
          <a:p>
            <a:pPr marL="381000" indent="-368300">
              <a:lnSpc>
                <a:spcPct val="100000"/>
              </a:lnSpc>
              <a:spcBef>
                <a:spcPts val="360"/>
              </a:spcBef>
              <a:buChar char="●"/>
              <a:tabLst>
                <a:tab pos="380365" algn="l"/>
                <a:tab pos="381000" algn="l"/>
              </a:tabLst>
            </a:pPr>
            <a:r>
              <a:rPr sz="2200" dirty="0">
                <a:latin typeface="Calibri"/>
                <a:cs typeface="Calibri"/>
              </a:rPr>
              <a:t>As you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go </a:t>
            </a:r>
            <a:r>
              <a:rPr sz="2200" spc="-5" dirty="0">
                <a:latin typeface="Calibri"/>
                <a:cs typeface="Calibri"/>
              </a:rPr>
              <a:t>through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network and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go </a:t>
            </a:r>
            <a:r>
              <a:rPr sz="2200" spc="-5" dirty="0">
                <a:latin typeface="Calibri"/>
                <a:cs typeface="Calibri"/>
              </a:rPr>
              <a:t>through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more</a:t>
            </a:r>
            <a:endParaRPr sz="2200">
              <a:latin typeface="Calibri"/>
              <a:cs typeface="Calibri"/>
            </a:endParaRPr>
          </a:p>
          <a:p>
            <a:pPr marL="354965" marR="5080">
              <a:lnSpc>
                <a:spcPct val="113599"/>
              </a:lnSpc>
              <a:spcBef>
                <a:spcPts val="95"/>
              </a:spcBef>
            </a:pPr>
            <a:r>
              <a:rPr sz="2200" spc="-5" dirty="0">
                <a:latin typeface="Calibri"/>
                <a:cs typeface="Calibri"/>
              </a:rPr>
              <a:t>conv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layers,</a:t>
            </a:r>
            <a:r>
              <a:rPr sz="2200" dirty="0">
                <a:latin typeface="Calibri"/>
                <a:cs typeface="Calibri"/>
              </a:rPr>
              <a:t> you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get </a:t>
            </a:r>
            <a:r>
              <a:rPr sz="2200" spc="-5" dirty="0">
                <a:latin typeface="Calibri"/>
                <a:cs typeface="Calibri"/>
              </a:rPr>
              <a:t>feature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maps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that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represent</a:t>
            </a:r>
            <a:r>
              <a:rPr sz="2200" dirty="0">
                <a:latin typeface="Calibri"/>
                <a:cs typeface="Calibri"/>
              </a:rPr>
              <a:t> more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more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complex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features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14109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Pooling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69408" y="2063495"/>
            <a:ext cx="2743199" cy="131673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98424" y="941323"/>
            <a:ext cx="6391275" cy="324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11100"/>
              </a:lnSpc>
              <a:spcBef>
                <a:spcPts val="100"/>
              </a:spcBef>
              <a:buChar char="●"/>
              <a:tabLst>
                <a:tab pos="354965" algn="l"/>
                <a:tab pos="355600" algn="l"/>
              </a:tabLst>
            </a:pPr>
            <a:r>
              <a:rPr sz="1800" spc="-5" dirty="0">
                <a:latin typeface="Calibri"/>
                <a:cs typeface="Calibri"/>
              </a:rPr>
              <a:t>Subsamples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input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signal,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reduces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memory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computer</a:t>
            </a:r>
            <a:r>
              <a:rPr sz="1800" dirty="0">
                <a:latin typeface="Calibri"/>
                <a:cs typeface="Calibri"/>
              </a:rPr>
              <a:t> load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 </a:t>
            </a:r>
            <a:r>
              <a:rPr sz="1800" spc="-5" dirty="0">
                <a:latin typeface="Calibri"/>
                <a:cs typeface="Calibri"/>
              </a:rPr>
              <a:t>well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reducing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number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parameters</a:t>
            </a:r>
            <a:endParaRPr sz="1800">
              <a:latin typeface="Calibri"/>
              <a:cs typeface="Calibri"/>
            </a:endParaRPr>
          </a:p>
          <a:p>
            <a:pPr marL="355600" marR="2720975" indent="-342900">
              <a:lnSpc>
                <a:spcPct val="114399"/>
              </a:lnSpc>
              <a:spcBef>
                <a:spcPts val="670"/>
              </a:spcBef>
              <a:buChar char="●"/>
              <a:tabLst>
                <a:tab pos="355600" algn="l"/>
                <a:tab pos="356235" algn="l"/>
              </a:tabLst>
            </a:pP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This pooling</a:t>
            </a:r>
            <a:r>
              <a:rPr sz="1800" spc="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layer will</a:t>
            </a:r>
            <a:r>
              <a:rPr sz="1800" dirty="0">
                <a:solidFill>
                  <a:srgbClr val="434343"/>
                </a:solidFill>
                <a:latin typeface="Calibri"/>
                <a:cs typeface="Calibri"/>
              </a:rPr>
              <a:t> end</a:t>
            </a:r>
            <a:r>
              <a:rPr sz="1800" spc="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34343"/>
                </a:solidFill>
                <a:latin typeface="Calibri"/>
                <a:cs typeface="Calibri"/>
              </a:rPr>
              <a:t>up </a:t>
            </a:r>
            <a:r>
              <a:rPr sz="1800" spc="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removing</a:t>
            </a:r>
            <a:r>
              <a:rPr sz="1800" dirty="0">
                <a:solidFill>
                  <a:srgbClr val="434343"/>
                </a:solidFill>
                <a:latin typeface="Calibri"/>
                <a:cs typeface="Calibri"/>
              </a:rPr>
              <a:t> a </a:t>
            </a: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lot </a:t>
            </a:r>
            <a:r>
              <a:rPr sz="1800" dirty="0">
                <a:solidFill>
                  <a:srgbClr val="434343"/>
                </a:solidFill>
                <a:latin typeface="Calibri"/>
                <a:cs typeface="Calibri"/>
              </a:rPr>
              <a:t>of </a:t>
            </a: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information,</a:t>
            </a:r>
            <a:r>
              <a:rPr sz="1800" spc="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even </a:t>
            </a:r>
            <a:r>
              <a:rPr sz="1800" spc="-39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34343"/>
                </a:solidFill>
                <a:latin typeface="Calibri"/>
                <a:cs typeface="Calibri"/>
              </a:rPr>
              <a:t>a </a:t>
            </a: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small</a:t>
            </a:r>
            <a:r>
              <a:rPr sz="1800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pooling</a:t>
            </a:r>
            <a:r>
              <a:rPr sz="1800" spc="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“kernel” </a:t>
            </a:r>
            <a:r>
              <a:rPr sz="1800" dirty="0">
                <a:solidFill>
                  <a:srgbClr val="434343"/>
                </a:solidFill>
                <a:latin typeface="Calibri"/>
                <a:cs typeface="Calibri"/>
              </a:rPr>
              <a:t>of</a:t>
            </a:r>
            <a:r>
              <a:rPr sz="1800" spc="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34343"/>
                </a:solidFill>
                <a:latin typeface="Calibri"/>
                <a:cs typeface="Calibri"/>
              </a:rPr>
              <a:t>2 by 2 </a:t>
            </a:r>
            <a:r>
              <a:rPr sz="1800" spc="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with</a:t>
            </a:r>
            <a:r>
              <a:rPr sz="1800" spc="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34343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800" u="sng" spc="-5" dirty="0">
                <a:solidFill>
                  <a:srgbClr val="434343"/>
                </a:solidFill>
                <a:uFill>
                  <a:solidFill>
                    <a:srgbClr val="434343"/>
                  </a:solidFill>
                </a:uFill>
                <a:latin typeface="Calibri"/>
                <a:cs typeface="Calibri"/>
              </a:rPr>
              <a:t>stride</a:t>
            </a:r>
            <a:r>
              <a:rPr sz="1800" spc="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34343"/>
                </a:solidFill>
                <a:latin typeface="Calibri"/>
                <a:cs typeface="Calibri"/>
              </a:rPr>
              <a:t>of 2</a:t>
            </a: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 will remove</a:t>
            </a:r>
            <a:r>
              <a:rPr sz="1800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75% </a:t>
            </a:r>
            <a:r>
              <a:rPr sz="1800" dirty="0">
                <a:solidFill>
                  <a:srgbClr val="434343"/>
                </a:solidFill>
                <a:latin typeface="Calibri"/>
                <a:cs typeface="Calibri"/>
              </a:rPr>
              <a:t> of </a:t>
            </a: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input</a:t>
            </a:r>
            <a:r>
              <a:rPr sz="1800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340"/>
              </a:spcBef>
              <a:buChar char="●"/>
              <a:tabLst>
                <a:tab pos="355600" algn="l"/>
                <a:tab pos="356235" algn="l"/>
              </a:tabLst>
            </a:pP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Stride </a:t>
            </a:r>
            <a:r>
              <a:rPr sz="1800" dirty="0">
                <a:solidFill>
                  <a:srgbClr val="434343"/>
                </a:solidFill>
                <a:latin typeface="Calibri"/>
                <a:cs typeface="Calibri"/>
              </a:rPr>
              <a:t>can be </a:t>
            </a: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controlled</a:t>
            </a:r>
            <a:endParaRPr sz="1800">
              <a:latin typeface="Calibri"/>
              <a:cs typeface="Calibri"/>
            </a:endParaRPr>
          </a:p>
          <a:p>
            <a:pPr marL="355600" indent="-343535">
              <a:lnSpc>
                <a:spcPct val="100000"/>
              </a:lnSpc>
              <a:spcBef>
                <a:spcPts val="335"/>
              </a:spcBef>
              <a:buChar char="●"/>
              <a:tabLst>
                <a:tab pos="355600" algn="l"/>
                <a:tab pos="356235" algn="l"/>
              </a:tabLst>
            </a:pP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You</a:t>
            </a:r>
            <a:r>
              <a:rPr sz="1800" dirty="0">
                <a:solidFill>
                  <a:srgbClr val="434343"/>
                </a:solidFill>
                <a:latin typeface="Calibri"/>
                <a:cs typeface="Calibri"/>
              </a:rPr>
              <a:t> can</a:t>
            </a:r>
            <a:r>
              <a:rPr sz="1800" spc="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apply </a:t>
            </a:r>
            <a:r>
              <a:rPr sz="1800" b="1" spc="-5" dirty="0">
                <a:solidFill>
                  <a:srgbClr val="434343"/>
                </a:solidFill>
                <a:latin typeface="Calibri"/>
                <a:cs typeface="Calibri"/>
              </a:rPr>
              <a:t>max </a:t>
            </a: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pooling,</a:t>
            </a:r>
            <a:endParaRPr sz="18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360"/>
              </a:spcBef>
            </a:pPr>
            <a:r>
              <a:rPr sz="1800" b="1" spc="-5" dirty="0">
                <a:solidFill>
                  <a:srgbClr val="434343"/>
                </a:solidFill>
                <a:latin typeface="Calibri"/>
                <a:cs typeface="Calibri"/>
              </a:rPr>
              <a:t>average</a:t>
            </a:r>
            <a:r>
              <a:rPr sz="1800" b="1" spc="-1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34343"/>
                </a:solidFill>
                <a:latin typeface="Calibri"/>
                <a:cs typeface="Calibri"/>
              </a:rPr>
              <a:t>pooling and others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23</a:t>
            </a:fld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22644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Padding</a:t>
            </a:r>
            <a:r>
              <a:rPr spc="-70" dirty="0"/>
              <a:t> </a:t>
            </a:r>
            <a:r>
              <a:rPr spc="-5" dirty="0"/>
              <a:t>1/2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98424" y="944371"/>
            <a:ext cx="6360160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135"/>
              </a:lnSpc>
              <a:spcBef>
                <a:spcPts val="100"/>
              </a:spcBef>
              <a:buChar char="●"/>
              <a:tabLst>
                <a:tab pos="354965" algn="l"/>
                <a:tab pos="355600" algn="l"/>
              </a:tabLst>
            </a:pPr>
            <a:r>
              <a:rPr sz="1800" spc="-5" dirty="0">
                <a:latin typeface="Calibri"/>
                <a:cs typeface="Calibri"/>
              </a:rPr>
              <a:t>When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apply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filters,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spatial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dimensions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decrease</a:t>
            </a:r>
            <a:endParaRPr sz="1800">
              <a:latin typeface="Calibri"/>
              <a:cs typeface="Calibri"/>
            </a:endParaRPr>
          </a:p>
          <a:p>
            <a:pPr marL="812800" marR="5080" lvl="1" indent="-342900">
              <a:lnSpc>
                <a:spcPts val="2210"/>
              </a:lnSpc>
              <a:spcBef>
                <a:spcPts val="5"/>
              </a:spcBef>
              <a:buChar char="○"/>
              <a:tabLst>
                <a:tab pos="812165" algn="l"/>
                <a:tab pos="812800" algn="l"/>
              </a:tabLst>
            </a:pPr>
            <a:r>
              <a:rPr sz="1800" spc="-5" dirty="0">
                <a:latin typeface="Calibri"/>
                <a:cs typeface="Calibri"/>
              </a:rPr>
              <a:t>As</a:t>
            </a:r>
            <a:r>
              <a:rPr sz="1800" dirty="0">
                <a:latin typeface="Calibri"/>
                <a:cs typeface="Calibri"/>
              </a:rPr>
              <a:t> we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keep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applying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conv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layers,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size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volume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will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decrease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faster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would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like</a:t>
            </a:r>
            <a:endParaRPr sz="1800">
              <a:latin typeface="Calibri"/>
              <a:cs typeface="Calibri"/>
            </a:endParaRPr>
          </a:p>
          <a:p>
            <a:pPr marL="355600" marR="48260" indent="-342900">
              <a:lnSpc>
                <a:spcPts val="2110"/>
              </a:lnSpc>
              <a:spcBef>
                <a:spcPts val="55"/>
              </a:spcBef>
              <a:buChar char="●"/>
              <a:tabLst>
                <a:tab pos="354965" algn="l"/>
                <a:tab pos="355600" algn="l"/>
              </a:tabLst>
            </a:pP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early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layers</a:t>
            </a:r>
            <a:r>
              <a:rPr sz="1800" dirty="0">
                <a:latin typeface="Calibri"/>
                <a:cs typeface="Calibri"/>
              </a:rPr>
              <a:t> 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our </a:t>
            </a:r>
            <a:r>
              <a:rPr sz="1800" spc="-5" dirty="0">
                <a:latin typeface="Calibri"/>
                <a:cs typeface="Calibri"/>
              </a:rPr>
              <a:t>network,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want </a:t>
            </a:r>
            <a:r>
              <a:rPr sz="1800" spc="-5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preserve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 </a:t>
            </a:r>
            <a:r>
              <a:rPr sz="1800" spc="-5" dirty="0">
                <a:latin typeface="Calibri"/>
                <a:cs typeface="Calibri"/>
              </a:rPr>
              <a:t>much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information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about 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original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input </a:t>
            </a:r>
            <a:r>
              <a:rPr sz="1800" spc="-5" dirty="0">
                <a:latin typeface="Calibri"/>
                <a:cs typeface="Calibri"/>
              </a:rPr>
              <a:t>volume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that we can</a:t>
            </a:r>
            <a:endParaRPr sz="1800">
              <a:latin typeface="Calibri"/>
              <a:cs typeface="Calibri"/>
            </a:endParaRPr>
          </a:p>
          <a:p>
            <a:pPr marL="355600">
              <a:lnSpc>
                <a:spcPts val="2100"/>
              </a:lnSpc>
            </a:pPr>
            <a:r>
              <a:rPr sz="1800" spc="-5" dirty="0">
                <a:latin typeface="Calibri"/>
                <a:cs typeface="Calibri"/>
              </a:rPr>
              <a:t>extract those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low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level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features</a:t>
            </a:r>
            <a:endParaRPr sz="1800">
              <a:latin typeface="Calibri"/>
              <a:cs typeface="Calibri"/>
            </a:endParaRPr>
          </a:p>
          <a:p>
            <a:pPr marL="355600" marR="47625" indent="-342900">
              <a:lnSpc>
                <a:spcPts val="2210"/>
              </a:lnSpc>
              <a:spcBef>
                <a:spcPts val="5"/>
              </a:spcBef>
              <a:buChar char="●"/>
              <a:tabLst>
                <a:tab pos="354965" algn="l"/>
                <a:tab pos="355600" algn="l"/>
              </a:tabLst>
            </a:pPr>
            <a:r>
              <a:rPr sz="1800" dirty="0">
                <a:latin typeface="Calibri"/>
                <a:cs typeface="Calibri"/>
              </a:rPr>
              <a:t>Let’s</a:t>
            </a:r>
            <a:r>
              <a:rPr sz="1800" spc="-5" dirty="0">
                <a:latin typeface="Calibri"/>
                <a:cs typeface="Calibri"/>
              </a:rPr>
              <a:t> say</a:t>
            </a:r>
            <a:r>
              <a:rPr sz="1800" dirty="0">
                <a:latin typeface="Calibri"/>
                <a:cs typeface="Calibri"/>
              </a:rPr>
              <a:t> we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want</a:t>
            </a:r>
            <a:r>
              <a:rPr sz="1800" spc="-5" dirty="0">
                <a:latin typeface="Calibri"/>
                <a:cs typeface="Calibri"/>
              </a:rPr>
              <a:t> 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apply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same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conv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layer </a:t>
            </a:r>
            <a:r>
              <a:rPr sz="1800" dirty="0">
                <a:latin typeface="Calibri"/>
                <a:cs typeface="Calibri"/>
              </a:rPr>
              <a:t>but we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want </a:t>
            </a: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output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volume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remain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same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(i.e.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32</a:t>
            </a:r>
            <a:r>
              <a:rPr sz="1800" dirty="0">
                <a:latin typeface="Calibri"/>
                <a:cs typeface="Calibri"/>
              </a:rPr>
              <a:t> x </a:t>
            </a:r>
            <a:r>
              <a:rPr sz="1800" spc="-5" dirty="0">
                <a:latin typeface="Calibri"/>
                <a:cs typeface="Calibri"/>
              </a:rPr>
              <a:t>32</a:t>
            </a:r>
            <a:r>
              <a:rPr sz="1800" dirty="0">
                <a:latin typeface="Calibri"/>
                <a:cs typeface="Calibri"/>
              </a:rPr>
              <a:t> x </a:t>
            </a:r>
            <a:r>
              <a:rPr sz="1800" spc="-5" dirty="0">
                <a:latin typeface="Calibri"/>
                <a:cs typeface="Calibri"/>
              </a:rPr>
              <a:t>3)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01567" y="3313176"/>
            <a:ext cx="1975104" cy="92659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24</a:t>
            </a:fld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22644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Padding</a:t>
            </a:r>
            <a:r>
              <a:rPr spc="-70" dirty="0"/>
              <a:t> </a:t>
            </a:r>
            <a:r>
              <a:rPr spc="-5" dirty="0"/>
              <a:t>2/2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85724" y="946403"/>
            <a:ext cx="3477260" cy="307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0" marR="104139" indent="-355600">
              <a:lnSpc>
                <a:spcPct val="100000"/>
              </a:lnSpc>
              <a:spcBef>
                <a:spcPts val="100"/>
              </a:spcBef>
              <a:buChar char="●"/>
              <a:tabLst>
                <a:tab pos="367665" algn="l"/>
                <a:tab pos="368300" algn="l"/>
              </a:tabLst>
            </a:pPr>
            <a:r>
              <a:rPr sz="2000" dirty="0">
                <a:latin typeface="Calibri"/>
                <a:cs typeface="Calibri"/>
              </a:rPr>
              <a:t>To </a:t>
            </a:r>
            <a:r>
              <a:rPr sz="2000" spc="-5" dirty="0">
                <a:latin typeface="Calibri"/>
                <a:cs typeface="Calibri"/>
              </a:rPr>
              <a:t>do </a:t>
            </a:r>
            <a:r>
              <a:rPr sz="2000" dirty="0">
                <a:latin typeface="Calibri"/>
                <a:cs typeface="Calibri"/>
              </a:rPr>
              <a:t>this, </a:t>
            </a:r>
            <a:r>
              <a:rPr sz="2000" spc="-5" dirty="0">
                <a:latin typeface="Calibri"/>
                <a:cs typeface="Calibri"/>
              </a:rPr>
              <a:t>we </a:t>
            </a:r>
            <a:r>
              <a:rPr sz="2000" dirty="0">
                <a:latin typeface="Calibri"/>
                <a:cs typeface="Calibri"/>
              </a:rPr>
              <a:t>can </a:t>
            </a:r>
            <a:r>
              <a:rPr sz="2000" spc="-5" dirty="0">
                <a:latin typeface="Calibri"/>
                <a:cs typeface="Calibri"/>
              </a:rPr>
              <a:t>apply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zero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padding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size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2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layer</a:t>
            </a:r>
            <a:endParaRPr sz="2000">
              <a:latin typeface="Calibri"/>
              <a:cs typeface="Calibri"/>
            </a:endParaRPr>
          </a:p>
          <a:p>
            <a:pPr marL="368300" marR="5080" indent="-355600">
              <a:lnSpc>
                <a:spcPct val="100000"/>
              </a:lnSpc>
              <a:buChar char="●"/>
              <a:tabLst>
                <a:tab pos="367665" algn="l"/>
                <a:tab pos="368300" algn="l"/>
              </a:tabLst>
            </a:pPr>
            <a:r>
              <a:rPr sz="2000" dirty="0">
                <a:latin typeface="Calibri"/>
                <a:cs typeface="Calibri"/>
              </a:rPr>
              <a:t>Zero </a:t>
            </a:r>
            <a:r>
              <a:rPr sz="2000" spc="-5" dirty="0">
                <a:latin typeface="Calibri"/>
                <a:cs typeface="Calibri"/>
              </a:rPr>
              <a:t>padding pads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input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volume </a:t>
            </a:r>
            <a:r>
              <a:rPr sz="2000" dirty="0">
                <a:latin typeface="Calibri"/>
                <a:cs typeface="Calibri"/>
              </a:rPr>
              <a:t>with </a:t>
            </a:r>
            <a:r>
              <a:rPr sz="2000" spc="-5" dirty="0">
                <a:latin typeface="Calibri"/>
                <a:cs typeface="Calibri"/>
              </a:rPr>
              <a:t>zeros around the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border</a:t>
            </a:r>
            <a:endParaRPr sz="2000">
              <a:latin typeface="Calibri"/>
              <a:cs typeface="Calibri"/>
            </a:endParaRPr>
          </a:p>
          <a:p>
            <a:pPr marL="368300" marR="233679" indent="-355600">
              <a:lnSpc>
                <a:spcPct val="100000"/>
              </a:lnSpc>
              <a:buChar char="●"/>
              <a:tabLst>
                <a:tab pos="367665" algn="l"/>
                <a:tab pos="368300" algn="l"/>
              </a:tabLst>
            </a:pPr>
            <a:r>
              <a:rPr sz="2000" spc="-5" dirty="0">
                <a:latin typeface="Calibri"/>
                <a:cs typeface="Calibri"/>
              </a:rPr>
              <a:t>If we think about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zero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padding of two, </a:t>
            </a:r>
            <a:r>
              <a:rPr sz="2000" dirty="0">
                <a:latin typeface="Calibri"/>
                <a:cs typeface="Calibri"/>
              </a:rPr>
              <a:t>then this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would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result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36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x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36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x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3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input volume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75503" y="1018032"/>
            <a:ext cx="2414016" cy="245973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13959" y="3575303"/>
            <a:ext cx="2907791" cy="548640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25</a:t>
            </a:fld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15805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</a:t>
            </a:r>
            <a:r>
              <a:rPr spc="-10" dirty="0"/>
              <a:t>r</a:t>
            </a:r>
            <a:r>
              <a:rPr dirty="0"/>
              <a:t>o</a:t>
            </a:r>
            <a:r>
              <a:rPr spc="-5" dirty="0"/>
              <a:t>p</a:t>
            </a:r>
            <a:r>
              <a:rPr dirty="0"/>
              <a:t>o</a:t>
            </a:r>
            <a:r>
              <a:rPr spc="-5" dirty="0"/>
              <a:t>ut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26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327703" y="824483"/>
            <a:ext cx="6231890" cy="2461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0" marR="5080" indent="-355600">
              <a:lnSpc>
                <a:spcPct val="112000"/>
              </a:lnSpc>
              <a:spcBef>
                <a:spcPts val="100"/>
              </a:spcBef>
              <a:buChar char="●"/>
              <a:tabLst>
                <a:tab pos="367665" algn="l"/>
                <a:tab pos="368300" algn="l"/>
              </a:tabLst>
            </a:pPr>
            <a:r>
              <a:rPr sz="2000" spc="-5" dirty="0">
                <a:latin typeface="Calibri"/>
                <a:cs typeface="Calibri"/>
              </a:rPr>
              <a:t>Another common technique deployed </a:t>
            </a:r>
            <a:r>
              <a:rPr sz="2000" dirty="0">
                <a:latin typeface="Calibri"/>
                <a:cs typeface="Calibri"/>
              </a:rPr>
              <a:t>with </a:t>
            </a:r>
            <a:r>
              <a:rPr sz="2000" spc="-5" dirty="0">
                <a:latin typeface="Calibri"/>
                <a:cs typeface="Calibri"/>
              </a:rPr>
              <a:t>CNN </a:t>
            </a:r>
            <a:r>
              <a:rPr sz="2000" dirty="0">
                <a:latin typeface="Calibri"/>
                <a:cs typeface="Calibri"/>
              </a:rPr>
              <a:t>is called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“Dropout”</a:t>
            </a:r>
            <a:endParaRPr sz="2000">
              <a:latin typeface="Calibri"/>
              <a:cs typeface="Calibri"/>
            </a:endParaRPr>
          </a:p>
          <a:p>
            <a:pPr marL="368300" marR="53340" indent="-355600">
              <a:lnSpc>
                <a:spcPct val="117000"/>
              </a:lnSpc>
              <a:buChar char="●"/>
              <a:tabLst>
                <a:tab pos="367665" algn="l"/>
                <a:tab pos="368300" algn="l"/>
              </a:tabLst>
            </a:pPr>
            <a:r>
              <a:rPr sz="2000" spc="-5" dirty="0">
                <a:latin typeface="Calibri"/>
                <a:cs typeface="Calibri"/>
              </a:rPr>
              <a:t>Dropout</a:t>
            </a:r>
            <a:r>
              <a:rPr sz="2000" dirty="0">
                <a:latin typeface="Calibri"/>
                <a:cs typeface="Calibri"/>
              </a:rPr>
              <a:t> can</a:t>
            </a:r>
            <a:r>
              <a:rPr sz="2000" spc="-5" dirty="0">
                <a:latin typeface="Calibri"/>
                <a:cs typeface="Calibri"/>
              </a:rPr>
              <a:t> be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thought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as a </a:t>
            </a:r>
            <a:r>
              <a:rPr sz="2000" spc="-5" dirty="0">
                <a:latin typeface="Calibri"/>
                <a:cs typeface="Calibri"/>
              </a:rPr>
              <a:t>form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regularization </a:t>
            </a:r>
            <a:r>
              <a:rPr sz="2000" dirty="0">
                <a:latin typeface="Calibri"/>
                <a:cs typeface="Calibri"/>
              </a:rPr>
              <a:t>to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help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prevent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overfitting</a:t>
            </a:r>
            <a:endParaRPr sz="2000">
              <a:latin typeface="Calibri"/>
              <a:cs typeface="Calibri"/>
            </a:endParaRPr>
          </a:p>
          <a:p>
            <a:pPr marL="368300" marR="95885" indent="-355600">
              <a:lnSpc>
                <a:spcPts val="2810"/>
              </a:lnSpc>
              <a:spcBef>
                <a:spcPts val="40"/>
              </a:spcBef>
              <a:buChar char="●"/>
              <a:tabLst>
                <a:tab pos="367665" algn="l"/>
                <a:tab pos="368300" algn="l"/>
              </a:tabLst>
            </a:pPr>
            <a:r>
              <a:rPr sz="2000" spc="-5" dirty="0">
                <a:latin typeface="Calibri"/>
                <a:cs typeface="Calibri"/>
              </a:rPr>
              <a:t>During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training, units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 </a:t>
            </a:r>
            <a:r>
              <a:rPr sz="2000" spc="-5" dirty="0">
                <a:latin typeface="Calibri"/>
                <a:cs typeface="Calibri"/>
              </a:rPr>
              <a:t>randomly dropped, along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their</a:t>
            </a:r>
            <a:r>
              <a:rPr sz="2000" spc="-5" dirty="0">
                <a:latin typeface="Calibri"/>
                <a:cs typeface="Calibri"/>
              </a:rPr>
              <a:t> connections</a:t>
            </a:r>
            <a:endParaRPr sz="2000">
              <a:latin typeface="Calibri"/>
              <a:cs typeface="Calibri"/>
            </a:endParaRPr>
          </a:p>
          <a:p>
            <a:pPr marL="368300" indent="-355600">
              <a:lnSpc>
                <a:spcPct val="100000"/>
              </a:lnSpc>
              <a:spcBef>
                <a:spcPts val="125"/>
              </a:spcBef>
              <a:buChar char="●"/>
              <a:tabLst>
                <a:tab pos="367665" algn="l"/>
                <a:tab pos="368300" algn="l"/>
              </a:tabLst>
            </a:pPr>
            <a:r>
              <a:rPr sz="2000" spc="-5" dirty="0">
                <a:latin typeface="Calibri"/>
                <a:cs typeface="Calibri"/>
              </a:rPr>
              <a:t>This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helps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prevent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units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from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“co-adapting” </a:t>
            </a:r>
            <a:r>
              <a:rPr sz="2000" dirty="0">
                <a:latin typeface="Calibri"/>
                <a:cs typeface="Calibri"/>
              </a:rPr>
              <a:t>too</a:t>
            </a:r>
            <a:r>
              <a:rPr sz="2000" spc="-5" dirty="0">
                <a:latin typeface="Calibri"/>
                <a:cs typeface="Calibri"/>
              </a:rPr>
              <a:t> much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67398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Flatten</a:t>
            </a:r>
            <a:r>
              <a:rPr spc="-30" dirty="0"/>
              <a:t> </a:t>
            </a:r>
            <a:r>
              <a:rPr spc="-5" dirty="0"/>
              <a:t>and</a:t>
            </a:r>
            <a:r>
              <a:rPr spc="-30" dirty="0"/>
              <a:t> </a:t>
            </a:r>
            <a:r>
              <a:rPr spc="-5" dirty="0"/>
              <a:t>Fully</a:t>
            </a:r>
            <a:r>
              <a:rPr spc="-25" dirty="0"/>
              <a:t> </a:t>
            </a:r>
            <a:r>
              <a:rPr spc="-5" dirty="0"/>
              <a:t>Connected</a:t>
            </a:r>
            <a:r>
              <a:rPr spc="-30" dirty="0"/>
              <a:t> </a:t>
            </a:r>
            <a:r>
              <a:rPr spc="-5" dirty="0"/>
              <a:t>(Dense)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21349" y="884935"/>
            <a:ext cx="6446520" cy="161671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74015" marR="44450" indent="-361950">
              <a:lnSpc>
                <a:spcPts val="2500"/>
              </a:lnSpc>
              <a:spcBef>
                <a:spcPts val="200"/>
              </a:spcBef>
              <a:buFont typeface="Arial MT"/>
              <a:buChar char="•"/>
              <a:tabLst>
                <a:tab pos="374015" algn="l"/>
                <a:tab pos="374650" algn="l"/>
              </a:tabLst>
            </a:pPr>
            <a:r>
              <a:rPr sz="2100" spc="-5" dirty="0">
                <a:latin typeface="Calibri"/>
                <a:cs typeface="Calibri"/>
              </a:rPr>
              <a:t>Towards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the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end of</a:t>
            </a:r>
            <a:r>
              <a:rPr sz="2100" spc="-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our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network,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we</a:t>
            </a:r>
            <a:r>
              <a:rPr sz="2100" spc="1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flatten the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feature </a:t>
            </a:r>
            <a:r>
              <a:rPr sz="2100" spc="-459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maps into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one</a:t>
            </a:r>
            <a:r>
              <a:rPr sz="2100" dirty="0">
                <a:latin typeface="Calibri"/>
                <a:cs typeface="Calibri"/>
              </a:rPr>
              <a:t> long</a:t>
            </a:r>
            <a:r>
              <a:rPr sz="2100" spc="-5" dirty="0">
                <a:latin typeface="Calibri"/>
                <a:cs typeface="Calibri"/>
              </a:rPr>
              <a:t> vector</a:t>
            </a:r>
            <a:endParaRPr sz="2100">
              <a:latin typeface="Calibri"/>
              <a:cs typeface="Calibri"/>
            </a:endParaRPr>
          </a:p>
          <a:p>
            <a:pPr marL="374015" marR="923290" indent="-361950">
              <a:lnSpc>
                <a:spcPts val="2500"/>
              </a:lnSpc>
              <a:spcBef>
                <a:spcPts val="15"/>
              </a:spcBef>
              <a:buFont typeface="Arial MT"/>
              <a:buChar char="•"/>
              <a:tabLst>
                <a:tab pos="374015" algn="l"/>
                <a:tab pos="374650" algn="l"/>
              </a:tabLst>
            </a:pPr>
            <a:r>
              <a:rPr sz="2100" spc="-5" dirty="0">
                <a:latin typeface="Calibri"/>
                <a:cs typeface="Calibri"/>
              </a:rPr>
              <a:t>We feed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this</a:t>
            </a:r>
            <a:r>
              <a:rPr sz="2100" dirty="0">
                <a:latin typeface="Calibri"/>
                <a:cs typeface="Calibri"/>
              </a:rPr>
              <a:t> vector</a:t>
            </a:r>
            <a:r>
              <a:rPr sz="2100" spc="-5" dirty="0">
                <a:latin typeface="Calibri"/>
                <a:cs typeface="Calibri"/>
              </a:rPr>
              <a:t> into</a:t>
            </a:r>
            <a:r>
              <a:rPr sz="2100" dirty="0">
                <a:latin typeface="Calibri"/>
                <a:cs typeface="Calibri"/>
              </a:rPr>
              <a:t> a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normal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ANN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to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make </a:t>
            </a:r>
            <a:r>
              <a:rPr sz="2100" spc="-459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predictions</a:t>
            </a:r>
            <a:endParaRPr sz="2100">
              <a:latin typeface="Calibri"/>
              <a:cs typeface="Calibri"/>
            </a:endParaRPr>
          </a:p>
          <a:p>
            <a:pPr marL="374650" indent="-361950">
              <a:lnSpc>
                <a:spcPts val="2410"/>
              </a:lnSpc>
              <a:buFont typeface="Arial MT"/>
              <a:buChar char="•"/>
              <a:tabLst>
                <a:tab pos="374015" algn="l"/>
                <a:tab pos="374650" algn="l"/>
              </a:tabLst>
            </a:pPr>
            <a:r>
              <a:rPr sz="2100" dirty="0">
                <a:latin typeface="Calibri"/>
                <a:cs typeface="Calibri"/>
              </a:rPr>
              <a:t>This </a:t>
            </a:r>
            <a:r>
              <a:rPr sz="2100" spc="-5" dirty="0">
                <a:latin typeface="Calibri"/>
                <a:cs typeface="Calibri"/>
              </a:rPr>
              <a:t>ANN </a:t>
            </a:r>
            <a:r>
              <a:rPr sz="2100" dirty="0">
                <a:latin typeface="Calibri"/>
                <a:cs typeface="Calibri"/>
              </a:rPr>
              <a:t>is a</a:t>
            </a:r>
            <a:r>
              <a:rPr sz="2100" spc="-1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fully</a:t>
            </a:r>
            <a:r>
              <a:rPr sz="2100" spc="-5" dirty="0">
                <a:latin typeface="Calibri"/>
                <a:cs typeface="Calibri"/>
              </a:rPr>
              <a:t> connected layer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(aka </a:t>
            </a:r>
            <a:r>
              <a:rPr sz="2100" spc="-5" dirty="0">
                <a:latin typeface="Calibri"/>
                <a:cs typeface="Calibri"/>
              </a:rPr>
              <a:t>the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dense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layer)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90088" y="2636520"/>
            <a:ext cx="3185160" cy="163982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27</a:t>
            </a:fld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2541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Example</a:t>
            </a:r>
            <a:r>
              <a:rPr spc="-75" dirty="0"/>
              <a:t> </a:t>
            </a:r>
            <a:r>
              <a:rPr dirty="0"/>
              <a:t>CNN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02299" y="804164"/>
            <a:ext cx="5953760" cy="866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065" marR="5080" indent="-381000">
              <a:lnSpc>
                <a:spcPct val="114999"/>
              </a:lnSpc>
              <a:spcBef>
                <a:spcPts val="100"/>
              </a:spcBef>
              <a:buChar char="●"/>
              <a:tabLst>
                <a:tab pos="393065" algn="l"/>
                <a:tab pos="393700" algn="l"/>
              </a:tabLst>
            </a:pPr>
            <a:r>
              <a:rPr sz="2400" dirty="0">
                <a:solidFill>
                  <a:srgbClr val="434343"/>
                </a:solidFill>
                <a:latin typeface="Calibri"/>
                <a:cs typeface="Calibri"/>
              </a:rPr>
              <a:t>When </a:t>
            </a:r>
            <a:r>
              <a:rPr sz="2400" spc="-5" dirty="0">
                <a:solidFill>
                  <a:srgbClr val="434343"/>
                </a:solidFill>
                <a:latin typeface="Calibri"/>
                <a:cs typeface="Calibri"/>
              </a:rPr>
              <a:t>learning about CNNs you’ll </a:t>
            </a:r>
            <a:r>
              <a:rPr sz="2400" dirty="0">
                <a:solidFill>
                  <a:srgbClr val="434343"/>
                </a:solidFill>
                <a:latin typeface="Calibri"/>
                <a:cs typeface="Calibri"/>
              </a:rPr>
              <a:t>often see a </a:t>
            </a:r>
            <a:r>
              <a:rPr sz="2400" spc="-530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34343"/>
                </a:solidFill>
                <a:latin typeface="Calibri"/>
                <a:cs typeface="Calibri"/>
              </a:rPr>
              <a:t>diagram</a:t>
            </a:r>
            <a:r>
              <a:rPr sz="2400" spc="-15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34343"/>
                </a:solidFill>
                <a:latin typeface="Calibri"/>
                <a:cs typeface="Calibri"/>
              </a:rPr>
              <a:t>like</a:t>
            </a:r>
            <a:r>
              <a:rPr sz="2400" dirty="0">
                <a:solidFill>
                  <a:srgbClr val="434343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34343"/>
                </a:solidFill>
                <a:latin typeface="Calibri"/>
                <a:cs typeface="Calibri"/>
              </a:rPr>
              <a:t>this: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5672" y="1703832"/>
            <a:ext cx="6763511" cy="2645663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28</a:t>
            </a:fld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61595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Download</a:t>
            </a:r>
            <a:r>
              <a:rPr spc="-15" dirty="0"/>
              <a:t> </a:t>
            </a:r>
            <a:r>
              <a:rPr spc="-5" dirty="0"/>
              <a:t>Face</a:t>
            </a:r>
            <a:r>
              <a:rPr spc="-10" dirty="0"/>
              <a:t> </a:t>
            </a:r>
            <a:r>
              <a:rPr spc="-5" dirty="0"/>
              <a:t>Recognition</a:t>
            </a:r>
            <a:r>
              <a:rPr spc="-10" dirty="0"/>
              <a:t> </a:t>
            </a:r>
            <a:r>
              <a:rPr spc="-5" dirty="0"/>
              <a:t>Data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29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226103" y="835659"/>
            <a:ext cx="6586855" cy="2590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Calibri"/>
                <a:cs typeface="Calibri"/>
              </a:rPr>
              <a:t>Several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Datasets: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0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</a:t>
            </a:r>
            <a:r>
              <a:rPr sz="20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www.face-rec.org/databases/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360"/>
              </a:spcBef>
            </a:pPr>
            <a:r>
              <a:rPr sz="20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https://cs</a:t>
            </a:r>
            <a:r>
              <a:rPr sz="20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4"/>
              </a:rPr>
              <a:t>www.essex.ac.uk/mv/allfaces/faces95.html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8500"/>
              </a:lnSpc>
              <a:spcBef>
                <a:spcPts val="2050"/>
              </a:spcBef>
            </a:pPr>
            <a:r>
              <a:rPr sz="2000" spc="-5" dirty="0">
                <a:latin typeface="Calibri"/>
                <a:cs typeface="Calibri"/>
              </a:rPr>
              <a:t>Code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and </a:t>
            </a:r>
            <a:r>
              <a:rPr sz="2000" dirty="0">
                <a:latin typeface="Calibri"/>
                <a:cs typeface="Calibri"/>
              </a:rPr>
              <a:t>Sample </a:t>
            </a:r>
            <a:r>
              <a:rPr sz="2000" spc="-5" dirty="0">
                <a:latin typeface="Calibri"/>
                <a:cs typeface="Calibri"/>
              </a:rPr>
              <a:t>Data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for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this </a:t>
            </a:r>
            <a:r>
              <a:rPr sz="2000" spc="-5" dirty="0">
                <a:latin typeface="Calibri"/>
                <a:cs typeface="Calibri"/>
              </a:rPr>
              <a:t>course</a:t>
            </a:r>
            <a:r>
              <a:rPr sz="2000" dirty="0">
                <a:latin typeface="Calibri"/>
                <a:cs typeface="Calibri"/>
              </a:rPr>
              <a:t> are </a:t>
            </a:r>
            <a:r>
              <a:rPr sz="2000" spc="-5" dirty="0">
                <a:latin typeface="Calibri"/>
                <a:cs typeface="Calibri"/>
              </a:rPr>
              <a:t>Available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here: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https://drive.google.com/open?id=1D9qB78B5xTnbYgsbuSib3D </a:t>
            </a:r>
            <a:r>
              <a:rPr sz="2000" spc="-44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x0K7Og5m0v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46951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What</a:t>
            </a:r>
            <a:r>
              <a:rPr spc="-35" dirty="0"/>
              <a:t> </a:t>
            </a:r>
            <a:r>
              <a:rPr spc="-5" dirty="0"/>
              <a:t>is</a:t>
            </a:r>
            <a:r>
              <a:rPr spc="-15" dirty="0"/>
              <a:t> </a:t>
            </a:r>
            <a:r>
              <a:rPr spc="-5" dirty="0"/>
              <a:t>Face</a:t>
            </a:r>
            <a:r>
              <a:rPr spc="-25" dirty="0"/>
              <a:t> </a:t>
            </a:r>
            <a:r>
              <a:rPr spc="-5" dirty="0"/>
              <a:t>Recognition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02303" y="804164"/>
            <a:ext cx="5981065" cy="170497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530"/>
              </a:spcBef>
              <a:buChar char="●"/>
              <a:tabLst>
                <a:tab pos="393065" algn="l"/>
                <a:tab pos="393700" algn="l"/>
              </a:tabLst>
            </a:pPr>
            <a:r>
              <a:rPr sz="2400" dirty="0">
                <a:latin typeface="Calibri"/>
                <a:cs typeface="Calibri"/>
              </a:rPr>
              <a:t>Who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this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person?</a:t>
            </a:r>
            <a:endParaRPr sz="2400">
              <a:latin typeface="Calibri"/>
              <a:cs typeface="Calibri"/>
            </a:endParaRPr>
          </a:p>
          <a:p>
            <a:pPr marL="393700" indent="-381000">
              <a:lnSpc>
                <a:spcPct val="100000"/>
              </a:lnSpc>
              <a:spcBef>
                <a:spcPts val="430"/>
              </a:spcBef>
              <a:buFont typeface="Arial MT"/>
              <a:buChar char="●"/>
              <a:tabLst>
                <a:tab pos="393065" algn="l"/>
                <a:tab pos="393700" algn="l"/>
              </a:tabLst>
            </a:pPr>
            <a:r>
              <a:rPr sz="2400" spc="-5" dirty="0">
                <a:latin typeface="Calibri"/>
                <a:cs typeface="Calibri"/>
              </a:rPr>
              <a:t>Is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s/he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who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he</a:t>
            </a:r>
            <a:r>
              <a:rPr sz="2400" spc="-5" dirty="0">
                <a:latin typeface="Calibri"/>
                <a:cs typeface="Calibri"/>
              </a:rPr>
              <a:t> claims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be?</a:t>
            </a:r>
            <a:endParaRPr sz="2400">
              <a:latin typeface="Calibri"/>
              <a:cs typeface="Calibri"/>
            </a:endParaRPr>
          </a:p>
          <a:p>
            <a:pPr marL="393700" indent="-381000">
              <a:lnSpc>
                <a:spcPct val="100000"/>
              </a:lnSpc>
              <a:spcBef>
                <a:spcPts val="409"/>
              </a:spcBef>
              <a:buFont typeface="Arial MT"/>
              <a:buChar char="●"/>
              <a:tabLst>
                <a:tab pos="393065" algn="l"/>
                <a:tab pos="393700" algn="l"/>
              </a:tabLst>
            </a:pPr>
            <a:r>
              <a:rPr sz="2400" dirty="0">
                <a:latin typeface="Calibri"/>
                <a:cs typeface="Calibri"/>
              </a:rPr>
              <a:t>We</a:t>
            </a:r>
            <a:r>
              <a:rPr sz="2400" spc="-5" dirty="0">
                <a:latin typeface="Calibri"/>
                <a:cs typeface="Calibri"/>
              </a:rPr>
              <a:t> would like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use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computer 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decide</a:t>
            </a:r>
            <a:endParaRPr sz="2400">
              <a:latin typeface="Calibri"/>
              <a:cs typeface="Calibri"/>
            </a:endParaRPr>
          </a:p>
          <a:p>
            <a:pPr marL="393700" indent="-381000">
              <a:lnSpc>
                <a:spcPct val="100000"/>
              </a:lnSpc>
              <a:spcBef>
                <a:spcPts val="430"/>
              </a:spcBef>
              <a:buFont typeface="Arial MT"/>
              <a:buChar char="●"/>
              <a:tabLst>
                <a:tab pos="393065" algn="l"/>
                <a:tab pos="393700" algn="l"/>
              </a:tabLst>
            </a:pPr>
            <a:r>
              <a:rPr sz="2400" spc="-5" dirty="0">
                <a:latin typeface="Calibri"/>
                <a:cs typeface="Calibri"/>
              </a:rPr>
              <a:t>Do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automatically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real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time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71671" y="2569464"/>
            <a:ext cx="2548128" cy="170383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3</a:t>
            </a:fld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C</a:t>
            </a:r>
            <a:r>
              <a:rPr dirty="0"/>
              <a:t>o</a:t>
            </a:r>
            <a:r>
              <a:rPr spc="-5" dirty="0"/>
              <a:t>din</a:t>
            </a:r>
            <a:r>
              <a:rPr dirty="0"/>
              <a:t>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30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546150" y="908811"/>
            <a:ext cx="6155690" cy="215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7000" spc="-5" dirty="0">
                <a:latin typeface="Calibri"/>
                <a:cs typeface="Calibri"/>
              </a:rPr>
              <a:t>Enough</a:t>
            </a:r>
            <a:r>
              <a:rPr sz="7000" spc="-50" dirty="0">
                <a:latin typeface="Calibri"/>
                <a:cs typeface="Calibri"/>
              </a:rPr>
              <a:t> </a:t>
            </a:r>
            <a:r>
              <a:rPr sz="7000" dirty="0">
                <a:latin typeface="Calibri"/>
                <a:cs typeface="Calibri"/>
              </a:rPr>
              <a:t>Talking</a:t>
            </a:r>
            <a:r>
              <a:rPr sz="7000" spc="-35" dirty="0">
                <a:latin typeface="Calibri"/>
                <a:cs typeface="Calibri"/>
              </a:rPr>
              <a:t> </a:t>
            </a:r>
            <a:r>
              <a:rPr sz="7000" spc="-5" dirty="0">
                <a:latin typeface="Calibri"/>
                <a:cs typeface="Calibri"/>
              </a:rPr>
              <a:t>.. </a:t>
            </a:r>
            <a:r>
              <a:rPr sz="7000" spc="-1570" dirty="0">
                <a:latin typeface="Calibri"/>
                <a:cs typeface="Calibri"/>
              </a:rPr>
              <a:t> </a:t>
            </a:r>
            <a:r>
              <a:rPr sz="7000" spc="-5" dirty="0">
                <a:latin typeface="Calibri"/>
                <a:cs typeface="Calibri"/>
              </a:rPr>
              <a:t>Let’s</a:t>
            </a:r>
            <a:r>
              <a:rPr sz="7000" dirty="0">
                <a:latin typeface="Calibri"/>
                <a:cs typeface="Calibri"/>
              </a:rPr>
              <a:t> </a:t>
            </a:r>
            <a:r>
              <a:rPr sz="7000" spc="-5" dirty="0">
                <a:latin typeface="Calibri"/>
                <a:cs typeface="Calibri"/>
              </a:rPr>
              <a:t>do </a:t>
            </a:r>
            <a:r>
              <a:rPr sz="7000" dirty="0">
                <a:latin typeface="Calibri"/>
                <a:cs typeface="Calibri"/>
              </a:rPr>
              <a:t>it!</a:t>
            </a:r>
            <a:endParaRPr sz="7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04416" y="1051560"/>
            <a:ext cx="5538215" cy="316687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31</a:t>
            </a:fld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About</a:t>
            </a:r>
            <a:r>
              <a:rPr spc="-50" dirty="0"/>
              <a:t> </a:t>
            </a:r>
            <a:r>
              <a:rPr spc="-10" dirty="0"/>
              <a:t>the</a:t>
            </a:r>
            <a:r>
              <a:rPr spc="-40" dirty="0"/>
              <a:t> </a:t>
            </a:r>
            <a:r>
              <a:rPr spc="-5" dirty="0"/>
              <a:t>Speaker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26103" y="819404"/>
            <a:ext cx="6645909" cy="213487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sz="2400" b="1" spc="-5" dirty="0">
                <a:latin typeface="Calibri"/>
                <a:cs typeface="Calibri"/>
              </a:rPr>
              <a:t>Name: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Noureddin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Sadawi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400" b="1" spc="-5" dirty="0">
                <a:latin typeface="Calibri"/>
                <a:cs typeface="Calibri"/>
              </a:rPr>
              <a:t>Qualification: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PhD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Computer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Science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800"/>
              </a:lnSpc>
              <a:spcBef>
                <a:spcPts val="695"/>
              </a:spcBef>
            </a:pPr>
            <a:r>
              <a:rPr sz="2400" b="1" spc="-5" dirty="0">
                <a:latin typeface="Calibri"/>
                <a:cs typeface="Calibri"/>
              </a:rPr>
              <a:t>Experience: </a:t>
            </a:r>
            <a:r>
              <a:rPr sz="2400" dirty="0">
                <a:latin typeface="Calibri"/>
                <a:cs typeface="Calibri"/>
              </a:rPr>
              <a:t>Several areas </a:t>
            </a:r>
            <a:r>
              <a:rPr sz="2400" spc="-5" dirty="0">
                <a:latin typeface="Calibri"/>
                <a:cs typeface="Calibri"/>
              </a:rPr>
              <a:t>including </a:t>
            </a:r>
            <a:r>
              <a:rPr sz="2400" dirty="0">
                <a:latin typeface="Calibri"/>
                <a:cs typeface="Calibri"/>
              </a:rPr>
              <a:t>but </a:t>
            </a:r>
            <a:r>
              <a:rPr sz="2400" spc="-5" dirty="0">
                <a:latin typeface="Calibri"/>
                <a:cs typeface="Calibri"/>
              </a:rPr>
              <a:t>not limited to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Docker, Machine </a:t>
            </a:r>
            <a:r>
              <a:rPr sz="2400" dirty="0">
                <a:latin typeface="Calibri"/>
                <a:cs typeface="Calibri"/>
              </a:rPr>
              <a:t>Learning and </a:t>
            </a:r>
            <a:r>
              <a:rPr sz="2400" spc="-5" dirty="0">
                <a:latin typeface="Calibri"/>
                <a:cs typeface="Calibri"/>
              </a:rPr>
              <a:t>Data Science, Python </a:t>
            </a:r>
            <a:r>
              <a:rPr sz="2400" dirty="0">
                <a:latin typeface="Calibri"/>
                <a:cs typeface="Calibri"/>
              </a:rPr>
              <a:t> and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much more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22225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Text</a:t>
            </a:r>
            <a:r>
              <a:rPr spc="-90" dirty="0"/>
              <a:t> </a:t>
            </a:r>
            <a:r>
              <a:rPr spc="-5" dirty="0"/>
              <a:t>Mining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15003" y="814324"/>
            <a:ext cx="6498590" cy="349440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81000" marR="470534" indent="-368300">
              <a:lnSpc>
                <a:spcPct val="114799"/>
              </a:lnSpc>
              <a:spcBef>
                <a:spcPts val="70"/>
              </a:spcBef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2200" dirty="0">
                <a:latin typeface="Calibri"/>
                <a:cs typeface="Calibri"/>
              </a:rPr>
              <a:t>“Text </a:t>
            </a:r>
            <a:r>
              <a:rPr sz="2200" spc="-5" dirty="0">
                <a:latin typeface="Calibri"/>
                <a:cs typeface="Calibri"/>
              </a:rPr>
              <a:t>mining, also </a:t>
            </a:r>
            <a:r>
              <a:rPr sz="2200" dirty="0">
                <a:latin typeface="Calibri"/>
                <a:cs typeface="Calibri"/>
              </a:rPr>
              <a:t>referred to </a:t>
            </a:r>
            <a:r>
              <a:rPr sz="2200" spc="-5" dirty="0">
                <a:latin typeface="Calibri"/>
                <a:cs typeface="Calibri"/>
              </a:rPr>
              <a:t>as </a:t>
            </a:r>
            <a:r>
              <a:rPr sz="2200" dirty="0">
                <a:latin typeface="Calibri"/>
                <a:cs typeface="Calibri"/>
              </a:rPr>
              <a:t>text </a:t>
            </a:r>
            <a:r>
              <a:rPr sz="2200" spc="-5" dirty="0">
                <a:latin typeface="Calibri"/>
                <a:cs typeface="Calibri"/>
              </a:rPr>
              <a:t>data mining,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roughly equivalent </a:t>
            </a:r>
            <a:r>
              <a:rPr sz="2200" dirty="0">
                <a:latin typeface="Calibri"/>
                <a:cs typeface="Calibri"/>
              </a:rPr>
              <a:t>to text </a:t>
            </a:r>
            <a:r>
              <a:rPr sz="2200" spc="-5" dirty="0">
                <a:latin typeface="Calibri"/>
                <a:cs typeface="Calibri"/>
              </a:rPr>
              <a:t>analytics, </a:t>
            </a:r>
            <a:r>
              <a:rPr sz="2200" dirty="0">
                <a:latin typeface="Calibri"/>
                <a:cs typeface="Calibri"/>
              </a:rPr>
              <a:t>refers to </a:t>
            </a: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process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deriving</a:t>
            </a:r>
            <a:r>
              <a:rPr sz="2200" spc="-5" dirty="0">
                <a:latin typeface="Calibri"/>
                <a:cs typeface="Calibri"/>
              </a:rPr>
              <a:t> high-quality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information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from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text.”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-wikipedia</a:t>
            </a:r>
            <a:endParaRPr sz="2200">
              <a:latin typeface="Calibri"/>
              <a:cs typeface="Calibri"/>
            </a:endParaRPr>
          </a:p>
          <a:p>
            <a:pPr marL="381000" indent="-368300">
              <a:lnSpc>
                <a:spcPct val="100000"/>
              </a:lnSpc>
              <a:spcBef>
                <a:spcPts val="359"/>
              </a:spcBef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2200" spc="-5" dirty="0">
                <a:latin typeface="Calibri"/>
                <a:cs typeface="Calibri"/>
              </a:rPr>
              <a:t>“Another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way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 </a:t>
            </a:r>
            <a:r>
              <a:rPr sz="2200" spc="-5" dirty="0">
                <a:latin typeface="Calibri"/>
                <a:cs typeface="Calibri"/>
              </a:rPr>
              <a:t>view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text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data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mining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as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5" dirty="0">
                <a:latin typeface="Calibri"/>
                <a:cs typeface="Calibri"/>
              </a:rPr>
              <a:t> process</a:t>
            </a:r>
            <a:endParaRPr sz="2200">
              <a:latin typeface="Calibri"/>
              <a:cs typeface="Calibri"/>
            </a:endParaRPr>
          </a:p>
          <a:p>
            <a:pPr marL="381000" marR="5080">
              <a:lnSpc>
                <a:spcPct val="115199"/>
              </a:lnSpc>
              <a:spcBef>
                <a:spcPts val="55"/>
              </a:spcBef>
            </a:pPr>
            <a:r>
              <a:rPr sz="2200" dirty="0">
                <a:latin typeface="Calibri"/>
                <a:cs typeface="Calibri"/>
              </a:rPr>
              <a:t>of</a:t>
            </a:r>
            <a:r>
              <a:rPr sz="2200" spc="-5" dirty="0">
                <a:latin typeface="Calibri"/>
                <a:cs typeface="Calibri"/>
              </a:rPr>
              <a:t> exploratory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data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analysis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that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leads</a:t>
            </a:r>
            <a:r>
              <a:rPr sz="2200" dirty="0">
                <a:latin typeface="Calibri"/>
                <a:cs typeface="Calibri"/>
              </a:rPr>
              <a:t> to </a:t>
            </a:r>
            <a:r>
              <a:rPr sz="2200" spc="-5" dirty="0">
                <a:latin typeface="Calibri"/>
                <a:cs typeface="Calibri"/>
              </a:rPr>
              <a:t>heretofore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unknown information, </a:t>
            </a:r>
            <a:r>
              <a:rPr sz="2200" dirty="0">
                <a:latin typeface="Calibri"/>
                <a:cs typeface="Calibri"/>
              </a:rPr>
              <a:t>or to </a:t>
            </a:r>
            <a:r>
              <a:rPr sz="2200" spc="-5" dirty="0">
                <a:latin typeface="Calibri"/>
                <a:cs typeface="Calibri"/>
              </a:rPr>
              <a:t>answers </a:t>
            </a:r>
            <a:r>
              <a:rPr sz="2200" dirty="0">
                <a:latin typeface="Calibri"/>
                <a:cs typeface="Calibri"/>
              </a:rPr>
              <a:t>for </a:t>
            </a:r>
            <a:r>
              <a:rPr sz="2200" spc="-5" dirty="0">
                <a:latin typeface="Calibri"/>
                <a:cs typeface="Calibri"/>
              </a:rPr>
              <a:t>questions </a:t>
            </a:r>
            <a:r>
              <a:rPr sz="2200" dirty="0">
                <a:latin typeface="Calibri"/>
                <a:cs typeface="Calibri"/>
              </a:rPr>
              <a:t>for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which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answer is not currently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known.”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-</a:t>
            </a:r>
            <a:r>
              <a:rPr sz="2200" spc="-5" dirty="0">
                <a:latin typeface="Calibri"/>
                <a:cs typeface="Calibri"/>
              </a:rPr>
              <a:t> Hearst,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1999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1320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</a:t>
            </a:r>
            <a:r>
              <a:rPr dirty="0"/>
              <a:t>i</a:t>
            </a:r>
            <a:r>
              <a:rPr spc="-5" dirty="0"/>
              <a:t>ning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4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40403" y="828548"/>
            <a:ext cx="6375400" cy="316484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4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Goal-oriented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(effectiveness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driven)</a:t>
            </a:r>
            <a:endParaRPr sz="1800">
              <a:latin typeface="Arial MT"/>
              <a:cs typeface="Arial MT"/>
            </a:endParaRPr>
          </a:p>
          <a:p>
            <a:pPr marL="812800" marR="5080" lvl="1" indent="-342900">
              <a:lnSpc>
                <a:spcPts val="2520"/>
              </a:lnSpc>
              <a:spcBef>
                <a:spcPts val="20"/>
              </a:spcBef>
              <a:buChar char="•"/>
              <a:tabLst>
                <a:tab pos="812165" algn="l"/>
                <a:tab pos="812800" algn="l"/>
              </a:tabLst>
            </a:pPr>
            <a:r>
              <a:rPr sz="1800" spc="-5" dirty="0">
                <a:latin typeface="Arial MT"/>
                <a:cs typeface="Arial MT"/>
              </a:rPr>
              <a:t>Any process that generates useful results that are non-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obvious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5" dirty="0">
                <a:latin typeface="Arial MT"/>
                <a:cs typeface="Arial MT"/>
              </a:rPr>
              <a:t> called “mining”.</a:t>
            </a:r>
            <a:endParaRPr sz="1800">
              <a:latin typeface="Arial MT"/>
              <a:cs typeface="Arial MT"/>
            </a:endParaRPr>
          </a:p>
          <a:p>
            <a:pPr marL="812800" lvl="1" indent="-342900">
              <a:lnSpc>
                <a:spcPct val="100000"/>
              </a:lnSpc>
              <a:spcBef>
                <a:spcPts val="195"/>
              </a:spcBef>
              <a:buChar char="•"/>
              <a:tabLst>
                <a:tab pos="812165" algn="l"/>
                <a:tab pos="812800" algn="l"/>
              </a:tabLst>
            </a:pPr>
            <a:r>
              <a:rPr sz="1800" spc="-5" dirty="0">
                <a:latin typeface="Arial MT"/>
                <a:cs typeface="Arial MT"/>
              </a:rPr>
              <a:t>Keywords: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“useful” </a:t>
            </a:r>
            <a:r>
              <a:rPr sz="1800" dirty="0">
                <a:latin typeface="Arial MT"/>
                <a:cs typeface="Arial MT"/>
              </a:rPr>
              <a:t>+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“non-obvious”</a:t>
            </a:r>
            <a:endParaRPr sz="1800">
              <a:latin typeface="Arial MT"/>
              <a:cs typeface="Arial MT"/>
            </a:endParaRPr>
          </a:p>
          <a:p>
            <a:pPr marL="812800" lvl="1" indent="-342900">
              <a:lnSpc>
                <a:spcPct val="100000"/>
              </a:lnSpc>
              <a:spcBef>
                <a:spcPts val="335"/>
              </a:spcBef>
              <a:buChar char="•"/>
              <a:tabLst>
                <a:tab pos="812165" algn="l"/>
                <a:tab pos="812800" algn="l"/>
              </a:tabLst>
            </a:pPr>
            <a:r>
              <a:rPr sz="1800" spc="-5" dirty="0">
                <a:latin typeface="Arial MT"/>
                <a:cs typeface="Arial MT"/>
              </a:rPr>
              <a:t>Data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isn’t necessarily massive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335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Method-oriented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(efficiency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driven)</a:t>
            </a:r>
            <a:endParaRPr sz="1800">
              <a:latin typeface="Arial MT"/>
              <a:cs typeface="Arial MT"/>
            </a:endParaRPr>
          </a:p>
          <a:p>
            <a:pPr marL="812800" marR="194945" lvl="1" indent="-342900">
              <a:lnSpc>
                <a:spcPct val="115599"/>
              </a:lnSpc>
              <a:buChar char="•"/>
              <a:tabLst>
                <a:tab pos="812165" algn="l"/>
                <a:tab pos="812800" algn="l"/>
              </a:tabLst>
            </a:pPr>
            <a:r>
              <a:rPr sz="1800" spc="-5" dirty="0">
                <a:latin typeface="Arial MT"/>
                <a:cs typeface="Arial MT"/>
              </a:rPr>
              <a:t>Any process that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involves extracting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information from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massive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5" dirty="0">
                <a:latin typeface="Arial MT"/>
                <a:cs typeface="Arial MT"/>
              </a:rPr>
              <a:t> called “mining”</a:t>
            </a:r>
            <a:endParaRPr sz="1800">
              <a:latin typeface="Arial MT"/>
              <a:cs typeface="Arial MT"/>
            </a:endParaRPr>
          </a:p>
          <a:p>
            <a:pPr marL="812800" lvl="1" indent="-342900">
              <a:lnSpc>
                <a:spcPct val="100000"/>
              </a:lnSpc>
              <a:spcBef>
                <a:spcPts val="240"/>
              </a:spcBef>
              <a:buChar char="•"/>
              <a:tabLst>
                <a:tab pos="812165" algn="l"/>
                <a:tab pos="812800" algn="l"/>
              </a:tabLst>
            </a:pPr>
            <a:r>
              <a:rPr sz="1800" spc="-5" dirty="0">
                <a:latin typeface="Arial MT"/>
                <a:cs typeface="Arial MT"/>
              </a:rPr>
              <a:t>Keywords: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“massive” </a:t>
            </a:r>
            <a:r>
              <a:rPr sz="1800" dirty="0">
                <a:latin typeface="Arial MT"/>
                <a:cs typeface="Arial MT"/>
              </a:rPr>
              <a:t>+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“pattern”</a:t>
            </a:r>
            <a:endParaRPr sz="1800">
              <a:latin typeface="Arial MT"/>
              <a:cs typeface="Arial MT"/>
            </a:endParaRPr>
          </a:p>
          <a:p>
            <a:pPr marL="812800" lvl="1" indent="-342900">
              <a:lnSpc>
                <a:spcPct val="100000"/>
              </a:lnSpc>
              <a:spcBef>
                <a:spcPts val="360"/>
              </a:spcBef>
              <a:buChar char="•"/>
              <a:tabLst>
                <a:tab pos="812165" algn="l"/>
                <a:tab pos="812800" algn="l"/>
              </a:tabLst>
            </a:pPr>
            <a:r>
              <a:rPr sz="1800" spc="-5" dirty="0">
                <a:latin typeface="Arial MT"/>
                <a:cs typeface="Arial MT"/>
              </a:rPr>
              <a:t>Patterns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aren’t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necessarily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useful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17345" y="0"/>
            <a:ext cx="41605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  <a:latin typeface="Calibri"/>
                <a:cs typeface="Calibri"/>
              </a:rPr>
              <a:t>Text</a:t>
            </a:r>
            <a:r>
              <a:rPr sz="3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Calibri"/>
                <a:cs typeface="Calibri"/>
              </a:rPr>
              <a:t>mining</a:t>
            </a:r>
            <a:r>
              <a:rPr sz="3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Calibri"/>
                <a:cs typeface="Calibri"/>
              </a:rPr>
              <a:t>around</a:t>
            </a:r>
            <a:r>
              <a:rPr sz="3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Calibri"/>
                <a:cs typeface="Calibri"/>
              </a:rPr>
              <a:t>us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26100" y="861059"/>
            <a:ext cx="19881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Sentiment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Analysis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70632" y="1484375"/>
            <a:ext cx="3971544" cy="227990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5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17345" y="0"/>
            <a:ext cx="41605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  <a:latin typeface="Calibri"/>
                <a:cs typeface="Calibri"/>
              </a:rPr>
              <a:t>Text</a:t>
            </a:r>
            <a:r>
              <a:rPr sz="3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Calibri"/>
                <a:cs typeface="Calibri"/>
              </a:rPr>
              <a:t>mining</a:t>
            </a:r>
            <a:r>
              <a:rPr sz="3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Calibri"/>
                <a:cs typeface="Calibri"/>
              </a:rPr>
              <a:t>around</a:t>
            </a:r>
            <a:r>
              <a:rPr sz="3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Calibri"/>
                <a:cs typeface="Calibri"/>
              </a:rPr>
              <a:t>us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26100" y="861059"/>
            <a:ext cx="19881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Sentiment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Analysis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20239" y="1219200"/>
            <a:ext cx="5440679" cy="297789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6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17345" y="0"/>
            <a:ext cx="41605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  <a:latin typeface="Calibri"/>
                <a:cs typeface="Calibri"/>
              </a:rPr>
              <a:t>Text</a:t>
            </a:r>
            <a:r>
              <a:rPr sz="3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Calibri"/>
                <a:cs typeface="Calibri"/>
              </a:rPr>
              <a:t>mining</a:t>
            </a:r>
            <a:r>
              <a:rPr sz="3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Calibri"/>
                <a:cs typeface="Calibri"/>
              </a:rPr>
              <a:t>around</a:t>
            </a:r>
            <a:r>
              <a:rPr sz="3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Calibri"/>
                <a:cs typeface="Calibri"/>
              </a:rPr>
              <a:t>us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26100" y="859028"/>
            <a:ext cx="2435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Document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summarization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70176" y="1456944"/>
            <a:ext cx="4803648" cy="259384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7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41605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Text</a:t>
            </a:r>
            <a:r>
              <a:rPr spc="-40" dirty="0"/>
              <a:t> </a:t>
            </a:r>
            <a:r>
              <a:rPr spc="-5" dirty="0"/>
              <a:t>mining</a:t>
            </a:r>
            <a:r>
              <a:rPr spc="-25" dirty="0"/>
              <a:t> </a:t>
            </a:r>
            <a:r>
              <a:rPr spc="-5" dirty="0"/>
              <a:t>around</a:t>
            </a:r>
            <a:r>
              <a:rPr spc="-40" dirty="0"/>
              <a:t> </a:t>
            </a:r>
            <a:r>
              <a:rPr spc="-5" dirty="0"/>
              <a:t>us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8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95949" y="812800"/>
            <a:ext cx="4932045" cy="220789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400050" indent="-387350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399415" algn="l"/>
                <a:tab pos="400050" algn="l"/>
              </a:tabLst>
            </a:pPr>
            <a:r>
              <a:rPr sz="2500" spc="-5" dirty="0">
                <a:latin typeface="Calibri"/>
                <a:cs typeface="Calibri"/>
              </a:rPr>
              <a:t>Movie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recommendation</a:t>
            </a:r>
            <a:endParaRPr sz="2500">
              <a:latin typeface="Calibri"/>
              <a:cs typeface="Calibri"/>
            </a:endParaRPr>
          </a:p>
          <a:p>
            <a:pPr marL="400050" indent="-387350">
              <a:lnSpc>
                <a:spcPct val="100000"/>
              </a:lnSpc>
              <a:spcBef>
                <a:spcPts val="385"/>
              </a:spcBef>
              <a:buFont typeface="Arial MT"/>
              <a:buChar char="•"/>
              <a:tabLst>
                <a:tab pos="399415" algn="l"/>
                <a:tab pos="400050" algn="l"/>
              </a:tabLst>
            </a:pPr>
            <a:r>
              <a:rPr sz="2500" spc="-5" dirty="0">
                <a:latin typeface="Calibri"/>
                <a:cs typeface="Calibri"/>
              </a:rPr>
              <a:t>Restaurant/hotel</a:t>
            </a:r>
            <a:r>
              <a:rPr sz="250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recommendation</a:t>
            </a:r>
            <a:endParaRPr sz="2500">
              <a:latin typeface="Calibri"/>
              <a:cs typeface="Calibri"/>
            </a:endParaRPr>
          </a:p>
          <a:p>
            <a:pPr marL="400050" indent="-387350">
              <a:lnSpc>
                <a:spcPct val="100000"/>
              </a:lnSpc>
              <a:spcBef>
                <a:spcPts val="505"/>
              </a:spcBef>
              <a:buFont typeface="Arial MT"/>
              <a:buChar char="•"/>
              <a:tabLst>
                <a:tab pos="399415" algn="l"/>
                <a:tab pos="400050" algn="l"/>
              </a:tabLst>
            </a:pPr>
            <a:r>
              <a:rPr sz="2500" dirty="0">
                <a:latin typeface="Calibri"/>
                <a:cs typeface="Calibri"/>
              </a:rPr>
              <a:t>News</a:t>
            </a:r>
            <a:r>
              <a:rPr sz="2500" spc="-2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recommendation</a:t>
            </a:r>
            <a:endParaRPr sz="2500">
              <a:latin typeface="Calibri"/>
              <a:cs typeface="Calibri"/>
            </a:endParaRPr>
          </a:p>
          <a:p>
            <a:pPr marL="400050" indent="-387350">
              <a:lnSpc>
                <a:spcPct val="100000"/>
              </a:lnSpc>
              <a:spcBef>
                <a:spcPts val="409"/>
              </a:spcBef>
              <a:buFont typeface="Arial MT"/>
              <a:buChar char="•"/>
              <a:tabLst>
                <a:tab pos="399415" algn="l"/>
                <a:tab pos="400050" algn="l"/>
              </a:tabLst>
            </a:pPr>
            <a:r>
              <a:rPr sz="2500" spc="-5" dirty="0">
                <a:latin typeface="Calibri"/>
                <a:cs typeface="Calibri"/>
              </a:rPr>
              <a:t>Text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analytics</a:t>
            </a:r>
            <a:r>
              <a:rPr sz="2500" spc="-2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in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financial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services</a:t>
            </a:r>
            <a:endParaRPr sz="2500">
              <a:latin typeface="Calibri"/>
              <a:cs typeface="Calibri"/>
            </a:endParaRPr>
          </a:p>
          <a:p>
            <a:pPr marL="400050" indent="-387350">
              <a:lnSpc>
                <a:spcPct val="100000"/>
              </a:lnSpc>
              <a:spcBef>
                <a:spcPts val="500"/>
              </a:spcBef>
              <a:buFont typeface="Arial MT"/>
              <a:buChar char="•"/>
              <a:tabLst>
                <a:tab pos="399415" algn="l"/>
                <a:tab pos="400050" algn="l"/>
              </a:tabLst>
            </a:pPr>
            <a:r>
              <a:rPr sz="2500" spc="-5" dirty="0">
                <a:latin typeface="Calibri"/>
                <a:cs typeface="Calibri"/>
              </a:rPr>
              <a:t>Text</a:t>
            </a:r>
            <a:r>
              <a:rPr sz="2500" spc="-2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analytics</a:t>
            </a:r>
            <a:r>
              <a:rPr sz="2500" spc="-3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in</a:t>
            </a:r>
            <a:r>
              <a:rPr sz="2500" spc="-2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healthcare</a:t>
            </a:r>
            <a:endParaRPr sz="2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32753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How</a:t>
            </a:r>
            <a:r>
              <a:rPr spc="-20" dirty="0"/>
              <a:t> </a:t>
            </a:r>
            <a:r>
              <a:rPr spc="-5" dirty="0"/>
              <a:t>do</a:t>
            </a:r>
            <a:r>
              <a:rPr spc="-25" dirty="0"/>
              <a:t> </a:t>
            </a:r>
            <a:r>
              <a:rPr dirty="0"/>
              <a:t>we</a:t>
            </a:r>
            <a:r>
              <a:rPr spc="-20" dirty="0"/>
              <a:t> </a:t>
            </a:r>
            <a:r>
              <a:rPr spc="-5" dirty="0"/>
              <a:t>do</a:t>
            </a:r>
            <a:r>
              <a:rPr spc="-25" dirty="0"/>
              <a:t> </a:t>
            </a:r>
            <a:r>
              <a:rPr spc="-10" dirty="0"/>
              <a:t>it?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9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618975" y="2308860"/>
            <a:ext cx="1784350" cy="178752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68300" indent="-355600">
              <a:lnSpc>
                <a:spcPct val="100000"/>
              </a:lnSpc>
              <a:spcBef>
                <a:spcPts val="480"/>
              </a:spcBef>
              <a:buChar char="•"/>
              <a:tabLst>
                <a:tab pos="367665" algn="l"/>
                <a:tab pos="368300" algn="l"/>
              </a:tabLst>
            </a:pPr>
            <a:r>
              <a:rPr sz="2000" dirty="0">
                <a:solidFill>
                  <a:srgbClr val="8064A2"/>
                </a:solidFill>
                <a:latin typeface="Calibri"/>
                <a:cs typeface="Calibri"/>
              </a:rPr>
              <a:t>Emails</a:t>
            </a:r>
            <a:endParaRPr sz="2000">
              <a:latin typeface="Calibri"/>
              <a:cs typeface="Calibri"/>
            </a:endParaRPr>
          </a:p>
          <a:p>
            <a:pPr marL="368300" indent="-355600">
              <a:lnSpc>
                <a:spcPct val="100000"/>
              </a:lnSpc>
              <a:spcBef>
                <a:spcPts val="385"/>
              </a:spcBef>
              <a:buChar char="•"/>
              <a:tabLst>
                <a:tab pos="367665" algn="l"/>
                <a:tab pos="368300" algn="l"/>
              </a:tabLst>
            </a:pPr>
            <a:r>
              <a:rPr sz="2000" dirty="0">
                <a:solidFill>
                  <a:srgbClr val="8064A2"/>
                </a:solidFill>
                <a:latin typeface="Calibri"/>
                <a:cs typeface="Calibri"/>
              </a:rPr>
              <a:t>Tweets</a:t>
            </a:r>
            <a:endParaRPr sz="2000">
              <a:latin typeface="Calibri"/>
              <a:cs typeface="Calibri"/>
            </a:endParaRPr>
          </a:p>
          <a:p>
            <a:pPr marL="368300" indent="-355600">
              <a:lnSpc>
                <a:spcPct val="100000"/>
              </a:lnSpc>
              <a:spcBef>
                <a:spcPts val="315"/>
              </a:spcBef>
              <a:buChar char="•"/>
              <a:tabLst>
                <a:tab pos="367665" algn="l"/>
                <a:tab pos="368300" algn="l"/>
              </a:tabLst>
            </a:pPr>
            <a:r>
              <a:rPr sz="2000" spc="-5" dirty="0">
                <a:solidFill>
                  <a:srgbClr val="8064A2"/>
                </a:solidFill>
                <a:latin typeface="Calibri"/>
                <a:cs typeface="Calibri"/>
              </a:rPr>
              <a:t>News</a:t>
            </a:r>
            <a:r>
              <a:rPr sz="2000" spc="-65" dirty="0">
                <a:solidFill>
                  <a:srgbClr val="8064A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064A2"/>
                </a:solidFill>
                <a:latin typeface="Calibri"/>
                <a:cs typeface="Calibri"/>
              </a:rPr>
              <a:t>Articles</a:t>
            </a:r>
            <a:endParaRPr sz="2000">
              <a:latin typeface="Calibri"/>
              <a:cs typeface="Calibri"/>
            </a:endParaRPr>
          </a:p>
          <a:p>
            <a:pPr marL="368300" indent="-355600">
              <a:lnSpc>
                <a:spcPct val="100000"/>
              </a:lnSpc>
              <a:spcBef>
                <a:spcPts val="405"/>
              </a:spcBef>
              <a:buChar char="•"/>
              <a:tabLst>
                <a:tab pos="367665" algn="l"/>
                <a:tab pos="368300" algn="l"/>
              </a:tabLst>
            </a:pPr>
            <a:r>
              <a:rPr sz="2000" spc="-5" dirty="0">
                <a:solidFill>
                  <a:srgbClr val="8064A2"/>
                </a:solidFill>
                <a:latin typeface="Calibri"/>
                <a:cs typeface="Calibri"/>
              </a:rPr>
              <a:t>Medical</a:t>
            </a:r>
            <a:r>
              <a:rPr sz="2000" spc="-40" dirty="0">
                <a:solidFill>
                  <a:srgbClr val="8064A2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8064A2"/>
                </a:solidFill>
                <a:latin typeface="Calibri"/>
                <a:cs typeface="Calibri"/>
              </a:rPr>
              <a:t>Docs</a:t>
            </a:r>
            <a:endParaRPr sz="2000">
              <a:latin typeface="Calibri"/>
              <a:cs typeface="Calibri"/>
            </a:endParaRPr>
          </a:p>
          <a:p>
            <a:pPr marL="368300" indent="-355600">
              <a:lnSpc>
                <a:spcPct val="100000"/>
              </a:lnSpc>
              <a:spcBef>
                <a:spcPts val="385"/>
              </a:spcBef>
              <a:buChar char="•"/>
              <a:tabLst>
                <a:tab pos="367665" algn="l"/>
                <a:tab pos="368300" algn="l"/>
              </a:tabLst>
            </a:pPr>
            <a:r>
              <a:rPr sz="2000" spc="-5" dirty="0">
                <a:solidFill>
                  <a:srgbClr val="8064A2"/>
                </a:solidFill>
                <a:latin typeface="Calibri"/>
                <a:cs typeface="Calibri"/>
              </a:rPr>
              <a:t>Blogs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95949" y="812800"/>
            <a:ext cx="5567045" cy="152209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86715" marR="1103630" indent="-386715" algn="r">
              <a:lnSpc>
                <a:spcPct val="100000"/>
              </a:lnSpc>
              <a:spcBef>
                <a:spcPts val="480"/>
              </a:spcBef>
              <a:buFont typeface="Arial MT"/>
              <a:buChar char="•"/>
              <a:tabLst>
                <a:tab pos="386715" algn="l"/>
                <a:tab pos="387350" algn="l"/>
              </a:tabLst>
            </a:pPr>
            <a:r>
              <a:rPr sz="2500" dirty="0">
                <a:latin typeface="Calibri"/>
                <a:cs typeface="Calibri"/>
              </a:rPr>
              <a:t>We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view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it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as</a:t>
            </a:r>
            <a:r>
              <a:rPr sz="2500" spc="-2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combination</a:t>
            </a:r>
            <a:r>
              <a:rPr sz="2500" spc="-10" dirty="0">
                <a:latin typeface="Calibri"/>
                <a:cs typeface="Calibri"/>
              </a:rPr>
              <a:t> of:</a:t>
            </a:r>
            <a:endParaRPr sz="2500">
              <a:latin typeface="Calibri"/>
              <a:cs typeface="Calibri"/>
            </a:endParaRPr>
          </a:p>
          <a:p>
            <a:pPr marR="1056005" algn="r">
              <a:lnSpc>
                <a:spcPct val="100000"/>
              </a:lnSpc>
              <a:spcBef>
                <a:spcPts val="385"/>
              </a:spcBef>
            </a:pPr>
            <a:r>
              <a:rPr sz="2500" b="1" spc="-5" dirty="0">
                <a:solidFill>
                  <a:srgbClr val="0000FF"/>
                </a:solidFill>
                <a:latin typeface="Calibri"/>
                <a:cs typeface="Calibri"/>
              </a:rPr>
              <a:t>Data</a:t>
            </a:r>
            <a:r>
              <a:rPr sz="2500" b="1" spc="-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500" b="1" spc="-5" dirty="0">
                <a:solidFill>
                  <a:srgbClr val="0000FF"/>
                </a:solidFill>
                <a:latin typeface="Calibri"/>
                <a:cs typeface="Calibri"/>
              </a:rPr>
              <a:t>Mining</a:t>
            </a:r>
            <a:r>
              <a:rPr sz="2500" b="1" spc="-1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CC0000"/>
                </a:solidFill>
                <a:latin typeface="Calibri"/>
                <a:cs typeface="Calibri"/>
              </a:rPr>
              <a:t>+</a:t>
            </a:r>
            <a:r>
              <a:rPr sz="2500" spc="-10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2500" b="1" spc="-5" dirty="0">
                <a:solidFill>
                  <a:srgbClr val="0000FF"/>
                </a:solidFill>
                <a:latin typeface="Calibri"/>
                <a:cs typeface="Calibri"/>
              </a:rPr>
              <a:t>Text</a:t>
            </a:r>
            <a:r>
              <a:rPr sz="2500" b="1" spc="-2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500" b="1" spc="-5" dirty="0">
                <a:solidFill>
                  <a:srgbClr val="0000FF"/>
                </a:solidFill>
                <a:latin typeface="Calibri"/>
                <a:cs typeface="Calibri"/>
              </a:rPr>
              <a:t>Data</a:t>
            </a:r>
            <a:endParaRPr sz="2500">
              <a:latin typeface="Calibri"/>
              <a:cs typeface="Calibri"/>
            </a:endParaRPr>
          </a:p>
          <a:p>
            <a:pPr marL="547370" lvl="1" indent="-387985">
              <a:lnSpc>
                <a:spcPct val="100000"/>
              </a:lnSpc>
              <a:spcBef>
                <a:spcPts val="2014"/>
              </a:spcBef>
              <a:buChar char="•"/>
              <a:tabLst>
                <a:tab pos="547370" algn="l"/>
                <a:tab pos="548005" algn="l"/>
                <a:tab pos="3846195" algn="l"/>
                <a:tab pos="4233545" algn="l"/>
              </a:tabLst>
            </a:pPr>
            <a:r>
              <a:rPr sz="2500" spc="-5" dirty="0">
                <a:solidFill>
                  <a:srgbClr val="0000FF"/>
                </a:solidFill>
                <a:latin typeface="Calibri"/>
                <a:cs typeface="Calibri"/>
              </a:rPr>
              <a:t>Data</a:t>
            </a:r>
            <a:r>
              <a:rPr sz="250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0000FF"/>
                </a:solidFill>
                <a:latin typeface="Calibri"/>
                <a:cs typeface="Calibri"/>
              </a:rPr>
              <a:t>Mining:	</a:t>
            </a:r>
            <a:r>
              <a:rPr sz="2500" dirty="0">
                <a:solidFill>
                  <a:srgbClr val="0000FF"/>
                </a:solidFill>
                <a:latin typeface="Calibri"/>
                <a:cs typeface="Calibri"/>
              </a:rPr>
              <a:t>•	</a:t>
            </a:r>
            <a:r>
              <a:rPr sz="2500" spc="-5" dirty="0">
                <a:solidFill>
                  <a:srgbClr val="0000FF"/>
                </a:solidFill>
                <a:latin typeface="Calibri"/>
                <a:cs typeface="Calibri"/>
              </a:rPr>
              <a:t>Text</a:t>
            </a:r>
            <a:r>
              <a:rPr sz="2500" spc="-5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0000FF"/>
                </a:solidFill>
                <a:latin typeface="Calibri"/>
                <a:cs typeface="Calibri"/>
              </a:rPr>
              <a:t>Data: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32749" y="2311908"/>
            <a:ext cx="2592070" cy="178752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68300" indent="-355600">
              <a:lnSpc>
                <a:spcPct val="100000"/>
              </a:lnSpc>
              <a:spcBef>
                <a:spcPts val="480"/>
              </a:spcBef>
              <a:buChar char="•"/>
              <a:tabLst>
                <a:tab pos="367665" algn="l"/>
                <a:tab pos="368300" algn="l"/>
              </a:tabLst>
            </a:pPr>
            <a:r>
              <a:rPr sz="2000" spc="-5" dirty="0">
                <a:solidFill>
                  <a:srgbClr val="8064A2"/>
                </a:solidFill>
                <a:latin typeface="Calibri"/>
                <a:cs typeface="Calibri"/>
              </a:rPr>
              <a:t>Information</a:t>
            </a:r>
            <a:r>
              <a:rPr sz="2000" spc="-55" dirty="0">
                <a:solidFill>
                  <a:srgbClr val="8064A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8064A2"/>
                </a:solidFill>
                <a:latin typeface="Calibri"/>
                <a:cs typeface="Calibri"/>
              </a:rPr>
              <a:t>Retrieval</a:t>
            </a:r>
            <a:endParaRPr sz="2000">
              <a:latin typeface="Calibri"/>
              <a:cs typeface="Calibri"/>
            </a:endParaRPr>
          </a:p>
          <a:p>
            <a:pPr marL="368300" marR="401955" indent="-355600">
              <a:lnSpc>
                <a:spcPct val="112999"/>
              </a:lnSpc>
              <a:spcBef>
                <a:spcPts val="75"/>
              </a:spcBef>
              <a:buChar char="•"/>
              <a:tabLst>
                <a:tab pos="367665" algn="l"/>
                <a:tab pos="368300" algn="l"/>
              </a:tabLst>
            </a:pPr>
            <a:r>
              <a:rPr sz="2000" spc="-5" dirty="0">
                <a:solidFill>
                  <a:srgbClr val="8064A2"/>
                </a:solidFill>
                <a:latin typeface="Calibri"/>
                <a:cs typeface="Calibri"/>
              </a:rPr>
              <a:t>Natural</a:t>
            </a:r>
            <a:r>
              <a:rPr sz="2000" spc="-55" dirty="0">
                <a:solidFill>
                  <a:srgbClr val="8064A2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8064A2"/>
                </a:solidFill>
                <a:latin typeface="Calibri"/>
                <a:cs typeface="Calibri"/>
              </a:rPr>
              <a:t>Language </a:t>
            </a:r>
            <a:r>
              <a:rPr sz="2000" spc="-440" dirty="0">
                <a:solidFill>
                  <a:srgbClr val="8064A2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8064A2"/>
                </a:solidFill>
                <a:latin typeface="Calibri"/>
                <a:cs typeface="Calibri"/>
              </a:rPr>
              <a:t>Processing</a:t>
            </a:r>
            <a:endParaRPr sz="2000">
              <a:latin typeface="Calibri"/>
              <a:cs typeface="Calibri"/>
            </a:endParaRPr>
          </a:p>
          <a:p>
            <a:pPr marL="368300" marR="466725" indent="-355600">
              <a:lnSpc>
                <a:spcPts val="2810"/>
              </a:lnSpc>
              <a:spcBef>
                <a:spcPts val="70"/>
              </a:spcBef>
              <a:buChar char="•"/>
              <a:tabLst>
                <a:tab pos="367665" algn="l"/>
                <a:tab pos="368300" algn="l"/>
              </a:tabLst>
            </a:pPr>
            <a:r>
              <a:rPr sz="2000" spc="-5" dirty="0">
                <a:solidFill>
                  <a:srgbClr val="8064A2"/>
                </a:solidFill>
                <a:latin typeface="Calibri"/>
                <a:cs typeface="Calibri"/>
              </a:rPr>
              <a:t>Applied Machine </a:t>
            </a:r>
            <a:r>
              <a:rPr sz="2000" spc="-440" dirty="0">
                <a:solidFill>
                  <a:srgbClr val="8064A2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8064A2"/>
                </a:solidFill>
                <a:latin typeface="Calibri"/>
                <a:cs typeface="Calibri"/>
              </a:rPr>
              <a:t>Learning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39179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How</a:t>
            </a:r>
            <a:r>
              <a:rPr spc="-20" dirty="0"/>
              <a:t> </a:t>
            </a:r>
            <a:r>
              <a:rPr dirty="0"/>
              <a:t>Can</a:t>
            </a:r>
            <a:r>
              <a:rPr spc="-30" dirty="0"/>
              <a:t> </a:t>
            </a:r>
            <a:r>
              <a:rPr dirty="0"/>
              <a:t>we</a:t>
            </a:r>
            <a:r>
              <a:rPr spc="-20" dirty="0"/>
              <a:t> </a:t>
            </a:r>
            <a:r>
              <a:rPr spc="-5" dirty="0"/>
              <a:t>do</a:t>
            </a:r>
            <a:r>
              <a:rPr spc="-25" dirty="0"/>
              <a:t> </a:t>
            </a:r>
            <a:r>
              <a:rPr spc="-5" dirty="0"/>
              <a:t>this?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15003" y="884428"/>
            <a:ext cx="6029325" cy="693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indent="-368300">
              <a:lnSpc>
                <a:spcPts val="2630"/>
              </a:lnSpc>
              <a:spcBef>
                <a:spcPts val="100"/>
              </a:spcBef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2200" spc="-5" dirty="0">
                <a:latin typeface="Calibri"/>
                <a:cs typeface="Calibri"/>
              </a:rPr>
              <a:t>Capture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face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image</a:t>
            </a:r>
            <a:endParaRPr sz="2200">
              <a:latin typeface="Calibri"/>
              <a:cs typeface="Calibri"/>
            </a:endParaRPr>
          </a:p>
          <a:p>
            <a:pPr marL="381000" indent="-368300">
              <a:lnSpc>
                <a:spcPts val="2630"/>
              </a:lnSpc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2200" spc="-5" dirty="0">
                <a:latin typeface="Calibri"/>
                <a:cs typeface="Calibri"/>
              </a:rPr>
              <a:t>Compare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it</a:t>
            </a:r>
            <a:r>
              <a:rPr sz="2200" dirty="0">
                <a:latin typeface="Calibri"/>
                <a:cs typeface="Calibri"/>
              </a:rPr>
              <a:t> to</a:t>
            </a:r>
            <a:r>
              <a:rPr sz="2200" spc="-5" dirty="0">
                <a:latin typeface="Calibri"/>
                <a:cs typeface="Calibri"/>
              </a:rPr>
              <a:t> an existing database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 </a:t>
            </a:r>
            <a:r>
              <a:rPr sz="2200" spc="-5" dirty="0">
                <a:latin typeface="Calibri"/>
                <a:cs typeface="Calibri"/>
              </a:rPr>
              <a:t>face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images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7400" y="1691639"/>
            <a:ext cx="5053584" cy="263652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4</a:t>
            </a:fld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50025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Problems</a:t>
            </a:r>
            <a:r>
              <a:rPr spc="-20" dirty="0"/>
              <a:t> </a:t>
            </a:r>
            <a:r>
              <a:rPr dirty="0"/>
              <a:t>we</a:t>
            </a:r>
            <a:r>
              <a:rPr spc="-25" dirty="0"/>
              <a:t> </a:t>
            </a:r>
            <a:r>
              <a:rPr dirty="0"/>
              <a:t>will</a:t>
            </a:r>
            <a:r>
              <a:rPr spc="-20" dirty="0"/>
              <a:t> </a:t>
            </a:r>
            <a:r>
              <a:rPr spc="-5" dirty="0"/>
              <a:t>deal</a:t>
            </a:r>
            <a:r>
              <a:rPr spc="-20" dirty="0"/>
              <a:t> </a:t>
            </a:r>
            <a:r>
              <a:rPr spc="-5" dirty="0"/>
              <a:t>with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80360" y="1697735"/>
            <a:ext cx="3294888" cy="260908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73024" y="945388"/>
            <a:ext cx="6045200" cy="1022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indent="-368300">
              <a:lnSpc>
                <a:spcPts val="2615"/>
              </a:lnSpc>
              <a:spcBef>
                <a:spcPts val="100"/>
              </a:spcBef>
              <a:buChar char="●"/>
              <a:tabLst>
                <a:tab pos="380365" algn="l"/>
                <a:tab pos="381000" algn="l"/>
              </a:tabLst>
            </a:pPr>
            <a:r>
              <a:rPr sz="2200" spc="-5" dirty="0">
                <a:latin typeface="Calibri"/>
                <a:cs typeface="Calibri"/>
              </a:rPr>
              <a:t>Document/Text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Categorization</a:t>
            </a:r>
            <a:endParaRPr sz="2200">
              <a:latin typeface="Calibri"/>
              <a:cs typeface="Calibri"/>
            </a:endParaRPr>
          </a:p>
          <a:p>
            <a:pPr marL="381000" marR="5080" indent="-368300">
              <a:lnSpc>
                <a:spcPts val="2620"/>
              </a:lnSpc>
              <a:spcBef>
                <a:spcPts val="80"/>
              </a:spcBef>
              <a:buChar char="●"/>
              <a:tabLst>
                <a:tab pos="380365" algn="l"/>
                <a:tab pos="381000" algn="l"/>
              </a:tabLst>
            </a:pPr>
            <a:r>
              <a:rPr sz="2200" spc="-5" dirty="0">
                <a:latin typeface="Calibri"/>
                <a:cs typeface="Calibri"/>
              </a:rPr>
              <a:t>Given </a:t>
            </a:r>
            <a:r>
              <a:rPr sz="2200" dirty="0">
                <a:latin typeface="Calibri"/>
                <a:cs typeface="Calibri"/>
              </a:rPr>
              <a:t>a text </a:t>
            </a:r>
            <a:r>
              <a:rPr sz="2200" spc="-5" dirty="0">
                <a:latin typeface="Calibri"/>
                <a:cs typeface="Calibri"/>
              </a:rPr>
              <a:t>document, which class does it belong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to?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10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50025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Problems</a:t>
            </a:r>
            <a:r>
              <a:rPr spc="-20" dirty="0"/>
              <a:t> </a:t>
            </a:r>
            <a:r>
              <a:rPr dirty="0"/>
              <a:t>we</a:t>
            </a:r>
            <a:r>
              <a:rPr spc="-25" dirty="0"/>
              <a:t> </a:t>
            </a:r>
            <a:r>
              <a:rPr dirty="0"/>
              <a:t>will</a:t>
            </a:r>
            <a:r>
              <a:rPr spc="-20" dirty="0"/>
              <a:t> </a:t>
            </a:r>
            <a:r>
              <a:rPr spc="-5" dirty="0"/>
              <a:t>deal</a:t>
            </a:r>
            <a:r>
              <a:rPr spc="-20" dirty="0"/>
              <a:t> </a:t>
            </a:r>
            <a:r>
              <a:rPr spc="-5" dirty="0"/>
              <a:t>with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47750" y="946403"/>
            <a:ext cx="55175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0" indent="-355600">
              <a:lnSpc>
                <a:spcPct val="100000"/>
              </a:lnSpc>
              <a:spcBef>
                <a:spcPts val="100"/>
              </a:spcBef>
              <a:buChar char="●"/>
              <a:tabLst>
                <a:tab pos="367665" algn="l"/>
                <a:tab pos="368300" algn="l"/>
              </a:tabLst>
            </a:pPr>
            <a:r>
              <a:rPr sz="2000" dirty="0">
                <a:latin typeface="Calibri"/>
                <a:cs typeface="Calibri"/>
              </a:rPr>
              <a:t>Social</a:t>
            </a:r>
            <a:r>
              <a:rPr sz="2000" spc="-5" dirty="0">
                <a:latin typeface="Calibri"/>
                <a:cs typeface="Calibri"/>
              </a:rPr>
              <a:t> media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and </a:t>
            </a:r>
            <a:r>
              <a:rPr sz="2000" dirty="0">
                <a:latin typeface="Calibri"/>
                <a:cs typeface="Calibri"/>
              </a:rPr>
              <a:t>social </a:t>
            </a:r>
            <a:r>
              <a:rPr sz="2000" spc="-5" dirty="0">
                <a:latin typeface="Calibri"/>
                <a:cs typeface="Calibri"/>
              </a:rPr>
              <a:t>network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analysis</a:t>
            </a:r>
            <a:r>
              <a:rPr sz="2000" dirty="0">
                <a:latin typeface="Calibri"/>
                <a:cs typeface="Calibri"/>
              </a:rPr>
              <a:t> (Twitter)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99360" y="1341119"/>
            <a:ext cx="4053840" cy="296570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11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3022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Necessary</a:t>
            </a:r>
            <a:r>
              <a:rPr spc="-50" dirty="0"/>
              <a:t> </a:t>
            </a:r>
            <a:r>
              <a:rPr spc="-10" dirty="0"/>
              <a:t>Steps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12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47750" y="946403"/>
            <a:ext cx="5909945" cy="3378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0" marR="25400" indent="-355600">
              <a:lnSpc>
                <a:spcPct val="100000"/>
              </a:lnSpc>
              <a:spcBef>
                <a:spcPts val="100"/>
              </a:spcBef>
              <a:buChar char="●"/>
              <a:tabLst>
                <a:tab pos="367665" algn="l"/>
                <a:tab pos="368300" algn="l"/>
              </a:tabLst>
            </a:pPr>
            <a:r>
              <a:rPr sz="2000" dirty="0">
                <a:latin typeface="Calibri"/>
                <a:cs typeface="Calibri"/>
              </a:rPr>
              <a:t>To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able</a:t>
            </a:r>
            <a:r>
              <a:rPr sz="2000" dirty="0">
                <a:latin typeface="Calibri"/>
                <a:cs typeface="Calibri"/>
              </a:rPr>
              <a:t> to</a:t>
            </a:r>
            <a:r>
              <a:rPr sz="2000" spc="-5" dirty="0">
                <a:latin typeface="Calibri"/>
                <a:cs typeface="Calibri"/>
              </a:rPr>
              <a:t> automatically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perform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 classification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task,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preliminary phase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dirty="0">
                <a:latin typeface="Calibri"/>
                <a:cs typeface="Calibri"/>
              </a:rPr>
              <a:t> text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preprocessing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and </a:t>
            </a:r>
            <a:r>
              <a:rPr sz="2000" dirty="0">
                <a:latin typeface="Calibri"/>
                <a:cs typeface="Calibri"/>
              </a:rPr>
              <a:t> feature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extraction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essential</a:t>
            </a:r>
            <a:endParaRPr sz="2000">
              <a:latin typeface="Calibri"/>
              <a:cs typeface="Calibri"/>
            </a:endParaRPr>
          </a:p>
          <a:p>
            <a:pPr marL="368300" marR="5080" indent="-355600">
              <a:lnSpc>
                <a:spcPct val="100000"/>
              </a:lnSpc>
              <a:buChar char="●"/>
              <a:tabLst>
                <a:tab pos="367665" algn="l"/>
                <a:tab pos="368300" algn="l"/>
              </a:tabLst>
            </a:pPr>
            <a:r>
              <a:rPr sz="2000" spc="-5" dirty="0">
                <a:latin typeface="Calibri"/>
                <a:cs typeface="Calibri"/>
              </a:rPr>
              <a:t>We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want</a:t>
            </a:r>
            <a:r>
              <a:rPr sz="2000" dirty="0">
                <a:latin typeface="Calibri"/>
                <a:cs typeface="Calibri"/>
              </a:rPr>
              <a:t> to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transform</a:t>
            </a:r>
            <a:r>
              <a:rPr sz="2000" dirty="0">
                <a:latin typeface="Calibri"/>
                <a:cs typeface="Calibri"/>
              </a:rPr>
              <a:t> each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text in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vector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form, </a:t>
            </a:r>
            <a:r>
              <a:rPr sz="2000" dirty="0">
                <a:latin typeface="Calibri"/>
                <a:cs typeface="Calibri"/>
              </a:rPr>
              <a:t>in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which </a:t>
            </a:r>
            <a:r>
              <a:rPr sz="2000" dirty="0">
                <a:latin typeface="Calibri"/>
                <a:cs typeface="Calibri"/>
              </a:rPr>
              <a:t>each </a:t>
            </a:r>
            <a:r>
              <a:rPr sz="2000" spc="-5" dirty="0">
                <a:latin typeface="Calibri"/>
                <a:cs typeface="Calibri"/>
              </a:rPr>
              <a:t>document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 </a:t>
            </a:r>
            <a:r>
              <a:rPr sz="2000" spc="-5" dirty="0">
                <a:latin typeface="Calibri"/>
                <a:cs typeface="Calibri"/>
              </a:rPr>
              <a:t>represented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by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presence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(or</a:t>
            </a:r>
            <a:r>
              <a:rPr sz="2000" spc="-5" dirty="0">
                <a:latin typeface="Calibri"/>
                <a:cs typeface="Calibri"/>
              </a:rPr>
              <a:t> frequency)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some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important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terms</a:t>
            </a:r>
            <a:endParaRPr sz="2000">
              <a:latin typeface="Calibri"/>
              <a:cs typeface="Calibri"/>
            </a:endParaRPr>
          </a:p>
          <a:p>
            <a:pPr marL="368300" marR="122555" indent="-355600">
              <a:lnSpc>
                <a:spcPct val="100000"/>
              </a:lnSpc>
              <a:buChar char="●"/>
              <a:tabLst>
                <a:tab pos="367665" algn="l"/>
                <a:tab pos="368300" algn="l"/>
              </a:tabLst>
            </a:pPr>
            <a:r>
              <a:rPr sz="2000" dirty="0">
                <a:latin typeface="Calibri"/>
                <a:cs typeface="Calibri"/>
              </a:rPr>
              <a:t>These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terms are the </a:t>
            </a:r>
            <a:r>
              <a:rPr sz="2000" spc="-5" dirty="0">
                <a:latin typeface="Calibri"/>
                <a:cs typeface="Calibri"/>
              </a:rPr>
              <a:t>ones contained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collection </a:t>
            </a:r>
            <a:r>
              <a:rPr sz="2000" i="1" spc="-440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vocabulary</a:t>
            </a:r>
            <a:endParaRPr sz="2000">
              <a:latin typeface="Calibri"/>
              <a:cs typeface="Calibri"/>
            </a:endParaRPr>
          </a:p>
          <a:p>
            <a:pPr marL="368300" marR="396240" indent="-355600">
              <a:lnSpc>
                <a:spcPct val="100000"/>
              </a:lnSpc>
              <a:buChar char="●"/>
              <a:tabLst>
                <a:tab pos="367665" algn="l"/>
                <a:tab pos="368300" algn="l"/>
              </a:tabLst>
            </a:pPr>
            <a:r>
              <a:rPr sz="2000" dirty="0">
                <a:latin typeface="Calibri"/>
                <a:cs typeface="Calibri"/>
              </a:rPr>
              <a:t>To </a:t>
            </a:r>
            <a:r>
              <a:rPr sz="2000" spc="-5" dirty="0">
                <a:latin typeface="Calibri"/>
                <a:cs typeface="Calibri"/>
              </a:rPr>
              <a:t>build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vocabulary, various operations </a:t>
            </a:r>
            <a:r>
              <a:rPr sz="2000" dirty="0">
                <a:latin typeface="Calibri"/>
                <a:cs typeface="Calibri"/>
              </a:rPr>
              <a:t>are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typically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performed</a:t>
            </a:r>
            <a:r>
              <a:rPr sz="2000" dirty="0">
                <a:latin typeface="Calibri"/>
                <a:cs typeface="Calibri"/>
              </a:rPr>
              <a:t> (many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which</a:t>
            </a:r>
            <a:r>
              <a:rPr sz="2000" dirty="0">
                <a:latin typeface="Calibri"/>
                <a:cs typeface="Calibri"/>
              </a:rPr>
              <a:t> are </a:t>
            </a:r>
            <a:r>
              <a:rPr sz="2000" spc="-5" dirty="0">
                <a:latin typeface="Calibri"/>
                <a:cs typeface="Calibri"/>
              </a:rPr>
              <a:t>language-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specific)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72536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Text</a:t>
            </a:r>
            <a:r>
              <a:rPr spc="-10" dirty="0"/>
              <a:t> </a:t>
            </a:r>
            <a:r>
              <a:rPr spc="-5" dirty="0"/>
              <a:t>Classification </a:t>
            </a:r>
            <a:r>
              <a:rPr spc="-10" dirty="0"/>
              <a:t>(Sentiment</a:t>
            </a:r>
            <a:r>
              <a:rPr spc="-5" dirty="0"/>
              <a:t> Analysis)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71800" y="938783"/>
            <a:ext cx="3343655" cy="334365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13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19157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Text</a:t>
            </a:r>
            <a:r>
              <a:rPr spc="-90" dirty="0"/>
              <a:t> </a:t>
            </a:r>
            <a:r>
              <a:rPr spc="-5" dirty="0"/>
              <a:t>Input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14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15003" y="884428"/>
            <a:ext cx="6400165" cy="3342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indent="-368300">
              <a:lnSpc>
                <a:spcPts val="2630"/>
              </a:lnSpc>
              <a:spcBef>
                <a:spcPts val="100"/>
              </a:spcBef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2200" spc="-5" dirty="0">
                <a:latin typeface="Calibri"/>
                <a:cs typeface="Calibri"/>
              </a:rPr>
              <a:t>Data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Collection</a:t>
            </a:r>
            <a:endParaRPr sz="2200">
              <a:latin typeface="Calibri"/>
              <a:cs typeface="Calibri"/>
            </a:endParaRPr>
          </a:p>
          <a:p>
            <a:pPr marL="381000" indent="-368300">
              <a:lnSpc>
                <a:spcPts val="2605"/>
              </a:lnSpc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2200" spc="-5" dirty="0">
                <a:latin typeface="Calibri"/>
                <a:cs typeface="Calibri"/>
              </a:rPr>
              <a:t>Data Organisation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(in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-5" dirty="0">
                <a:latin typeface="Calibri"/>
                <a:cs typeface="Calibri"/>
              </a:rPr>
              <a:t>table</a:t>
            </a:r>
            <a:r>
              <a:rPr sz="2200" dirty="0">
                <a:latin typeface="Calibri"/>
                <a:cs typeface="Calibri"/>
              </a:rPr>
              <a:t> or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directory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structure)</a:t>
            </a:r>
            <a:endParaRPr sz="2200">
              <a:latin typeface="Calibri"/>
              <a:cs typeface="Calibri"/>
            </a:endParaRPr>
          </a:p>
          <a:p>
            <a:pPr marL="381000" indent="-368300">
              <a:lnSpc>
                <a:spcPts val="2615"/>
              </a:lnSpc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2200" spc="-5" dirty="0">
                <a:latin typeface="Calibri"/>
                <a:cs typeface="Calibri"/>
              </a:rPr>
              <a:t>Table: Your </a:t>
            </a:r>
            <a:r>
              <a:rPr sz="2200" spc="-10" dirty="0">
                <a:latin typeface="Calibri"/>
                <a:cs typeface="Calibri"/>
              </a:rPr>
              <a:t>input</a:t>
            </a:r>
            <a:r>
              <a:rPr sz="2200" spc="-5" dirty="0">
                <a:latin typeface="Calibri"/>
                <a:cs typeface="Calibri"/>
              </a:rPr>
              <a:t> can be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in the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form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5" dirty="0">
                <a:latin typeface="Calibri"/>
                <a:cs typeface="Calibri"/>
              </a:rPr>
              <a:t> table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where</a:t>
            </a:r>
            <a:endParaRPr sz="2200">
              <a:latin typeface="Calibri"/>
              <a:cs typeface="Calibri"/>
            </a:endParaRPr>
          </a:p>
          <a:p>
            <a:pPr marL="381000" marR="367030">
              <a:lnSpc>
                <a:spcPts val="2590"/>
              </a:lnSpc>
              <a:spcBef>
                <a:spcPts val="200"/>
              </a:spcBef>
            </a:pPr>
            <a:r>
              <a:rPr sz="2200" spc="-5" dirty="0">
                <a:latin typeface="Calibri"/>
                <a:cs typeface="Calibri"/>
              </a:rPr>
              <a:t>each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row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contains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text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in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5" dirty="0">
                <a:latin typeface="Calibri"/>
                <a:cs typeface="Calibri"/>
              </a:rPr>
              <a:t> document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 the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class/category</a:t>
            </a:r>
            <a:r>
              <a:rPr sz="2200" dirty="0">
                <a:latin typeface="Calibri"/>
                <a:cs typeface="Calibri"/>
              </a:rPr>
              <a:t> of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this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text</a:t>
            </a:r>
            <a:endParaRPr sz="2200">
              <a:latin typeface="Calibri"/>
              <a:cs typeface="Calibri"/>
            </a:endParaRPr>
          </a:p>
          <a:p>
            <a:pPr marL="381000" marR="257810" indent="-368300">
              <a:lnSpc>
                <a:spcPct val="98600"/>
              </a:lnSpc>
              <a:spcBef>
                <a:spcPts val="5"/>
              </a:spcBef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2200" spc="-5" dirty="0">
                <a:latin typeface="Calibri"/>
                <a:cs typeface="Calibri"/>
              </a:rPr>
              <a:t>Directory: Your </a:t>
            </a:r>
            <a:r>
              <a:rPr sz="2200" spc="-10" dirty="0">
                <a:latin typeface="Calibri"/>
                <a:cs typeface="Calibri"/>
              </a:rPr>
              <a:t>input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can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be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in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-5" dirty="0">
                <a:latin typeface="Calibri"/>
                <a:cs typeface="Calibri"/>
              </a:rPr>
              <a:t>directory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with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subdirectories inside it, each subdirectory contains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text</a:t>
            </a:r>
            <a:r>
              <a:rPr sz="2200" spc="-5" dirty="0">
                <a:latin typeface="Calibri"/>
                <a:cs typeface="Calibri"/>
              </a:rPr>
              <a:t> documents</a:t>
            </a:r>
            <a:r>
              <a:rPr sz="2200" dirty="0">
                <a:latin typeface="Calibri"/>
                <a:cs typeface="Calibri"/>
              </a:rPr>
              <a:t> of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same </a:t>
            </a:r>
            <a:r>
              <a:rPr sz="2200" spc="-5" dirty="0">
                <a:latin typeface="Calibri"/>
                <a:cs typeface="Calibri"/>
              </a:rPr>
              <a:t>category,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endParaRPr sz="2200">
              <a:latin typeface="Calibri"/>
              <a:cs typeface="Calibri"/>
            </a:endParaRPr>
          </a:p>
          <a:p>
            <a:pPr marL="381000">
              <a:lnSpc>
                <a:spcPts val="2620"/>
              </a:lnSpc>
              <a:spcBef>
                <a:spcPts val="75"/>
              </a:spcBef>
            </a:pPr>
            <a:r>
              <a:rPr sz="2200" spc="-5" dirty="0">
                <a:latin typeface="Calibri"/>
                <a:cs typeface="Calibri"/>
              </a:rPr>
              <a:t>subdirectory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name is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 category</a:t>
            </a:r>
            <a:endParaRPr sz="2200">
              <a:latin typeface="Calibri"/>
              <a:cs typeface="Calibri"/>
            </a:endParaRPr>
          </a:p>
          <a:p>
            <a:pPr marL="838200" lvl="1" indent="-355600">
              <a:lnSpc>
                <a:spcPts val="2380"/>
              </a:lnSpc>
              <a:buFont typeface="Arial MT"/>
              <a:buChar char="•"/>
              <a:tabLst>
                <a:tab pos="837565" algn="l"/>
                <a:tab pos="838200" algn="l"/>
              </a:tabLst>
            </a:pPr>
            <a:r>
              <a:rPr sz="2000" spc="-5" dirty="0">
                <a:latin typeface="Calibri"/>
                <a:cs typeface="Calibri"/>
              </a:rPr>
              <a:t>This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needs</a:t>
            </a:r>
            <a:r>
              <a:rPr sz="2000" dirty="0">
                <a:latin typeface="Calibri"/>
                <a:cs typeface="Calibri"/>
              </a:rPr>
              <a:t> to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transformed into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 table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58146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Word</a:t>
            </a:r>
            <a:r>
              <a:rPr spc="-35" dirty="0"/>
              <a:t> </a:t>
            </a:r>
            <a:r>
              <a:rPr spc="-5" dirty="0"/>
              <a:t>Parsing</a:t>
            </a:r>
            <a:r>
              <a:rPr spc="-20" dirty="0"/>
              <a:t> </a:t>
            </a:r>
            <a:r>
              <a:rPr spc="-5" dirty="0"/>
              <a:t>and</a:t>
            </a:r>
            <a:r>
              <a:rPr spc="-30" dirty="0"/>
              <a:t> </a:t>
            </a:r>
            <a:r>
              <a:rPr spc="-5" dirty="0"/>
              <a:t>Tokenization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15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15003" y="884428"/>
            <a:ext cx="6452870" cy="26987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81000" marR="429895" indent="-368300">
              <a:lnSpc>
                <a:spcPts val="2620"/>
              </a:lnSpc>
              <a:spcBef>
                <a:spcPts val="200"/>
              </a:spcBef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2200" spc="-5" dirty="0">
                <a:latin typeface="Calibri"/>
                <a:cs typeface="Calibri"/>
              </a:rPr>
              <a:t>In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this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phase,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each document is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analyzed with the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purpose</a:t>
            </a:r>
            <a:r>
              <a:rPr sz="2200" dirty="0">
                <a:latin typeface="Calibri"/>
                <a:cs typeface="Calibri"/>
              </a:rPr>
              <a:t> of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extracting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terms</a:t>
            </a:r>
            <a:endParaRPr sz="2200">
              <a:latin typeface="Calibri"/>
              <a:cs typeface="Calibri"/>
            </a:endParaRPr>
          </a:p>
          <a:p>
            <a:pPr marL="381000" indent="-368300">
              <a:lnSpc>
                <a:spcPts val="2505"/>
              </a:lnSpc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2200" spc="-5" dirty="0">
                <a:latin typeface="Calibri"/>
                <a:cs typeface="Calibri"/>
              </a:rPr>
              <a:t>Separator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characters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must be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defined, along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with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</a:t>
            </a:r>
            <a:endParaRPr sz="2200">
              <a:latin typeface="Calibri"/>
              <a:cs typeface="Calibri"/>
            </a:endParaRPr>
          </a:p>
          <a:p>
            <a:pPr marL="381000" marR="285750">
              <a:lnSpc>
                <a:spcPts val="2590"/>
              </a:lnSpc>
              <a:spcBef>
                <a:spcPts val="200"/>
              </a:spcBef>
            </a:pPr>
            <a:r>
              <a:rPr sz="2200" spc="-5" dirty="0">
                <a:latin typeface="Calibri"/>
                <a:cs typeface="Calibri"/>
              </a:rPr>
              <a:t>tokenization strategy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for </a:t>
            </a:r>
            <a:r>
              <a:rPr sz="2200" spc="-10" dirty="0">
                <a:latin typeface="Calibri"/>
                <a:cs typeface="Calibri"/>
              </a:rPr>
              <a:t>particular</a:t>
            </a:r>
            <a:r>
              <a:rPr sz="2200" spc="-5" dirty="0">
                <a:latin typeface="Calibri"/>
                <a:cs typeface="Calibri"/>
              </a:rPr>
              <a:t> cases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such as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accented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words, hyphenated words, acronyms,</a:t>
            </a:r>
            <a:r>
              <a:rPr sz="2200" dirty="0">
                <a:latin typeface="Calibri"/>
                <a:cs typeface="Calibri"/>
              </a:rPr>
              <a:t> etc</a:t>
            </a:r>
            <a:endParaRPr sz="2200">
              <a:latin typeface="Calibri"/>
              <a:cs typeface="Calibri"/>
            </a:endParaRPr>
          </a:p>
          <a:p>
            <a:pPr marL="381000" marR="5080" indent="-368300">
              <a:lnSpc>
                <a:spcPct val="98600"/>
              </a:lnSpc>
              <a:spcBef>
                <a:spcPts val="10"/>
              </a:spcBef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2200" spc="-5" dirty="0">
                <a:latin typeface="Calibri"/>
                <a:cs typeface="Calibri"/>
              </a:rPr>
              <a:t>Tokenization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term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used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describe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process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 </a:t>
            </a:r>
            <a:r>
              <a:rPr sz="2200" spc="-5" dirty="0">
                <a:latin typeface="Calibri"/>
                <a:cs typeface="Calibri"/>
              </a:rPr>
              <a:t>converting the normal </a:t>
            </a:r>
            <a:r>
              <a:rPr sz="2200" dirty="0">
                <a:latin typeface="Calibri"/>
                <a:cs typeface="Calibri"/>
              </a:rPr>
              <a:t>text </a:t>
            </a:r>
            <a:r>
              <a:rPr sz="2200" spc="-5" dirty="0">
                <a:latin typeface="Calibri"/>
                <a:cs typeface="Calibri"/>
              </a:rPr>
              <a:t>strings in </a:t>
            </a:r>
            <a:r>
              <a:rPr sz="2200" dirty="0">
                <a:latin typeface="Calibri"/>
                <a:cs typeface="Calibri"/>
              </a:rPr>
              <a:t>to a </a:t>
            </a:r>
            <a:r>
              <a:rPr sz="2200" spc="-5" dirty="0">
                <a:latin typeface="Calibri"/>
                <a:cs typeface="Calibri"/>
              </a:rPr>
              <a:t>list </a:t>
            </a:r>
            <a:r>
              <a:rPr sz="2200" dirty="0">
                <a:latin typeface="Calibri"/>
                <a:cs typeface="Calibri"/>
              </a:rPr>
              <a:t>of 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tokens (words </a:t>
            </a:r>
            <a:r>
              <a:rPr sz="2200" dirty="0">
                <a:latin typeface="Calibri"/>
                <a:cs typeface="Calibri"/>
              </a:rPr>
              <a:t>or</a:t>
            </a:r>
            <a:r>
              <a:rPr sz="2200" spc="-5" dirty="0">
                <a:latin typeface="Calibri"/>
                <a:cs typeface="Calibri"/>
              </a:rPr>
              <a:t> sentences that</a:t>
            </a:r>
            <a:r>
              <a:rPr sz="2200" dirty="0">
                <a:latin typeface="Calibri"/>
                <a:cs typeface="Calibri"/>
              </a:rPr>
              <a:t> we </a:t>
            </a:r>
            <a:r>
              <a:rPr sz="2200" spc="-5" dirty="0">
                <a:latin typeface="Calibri"/>
                <a:cs typeface="Calibri"/>
              </a:rPr>
              <a:t>actually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want)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52425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Stopword</a:t>
            </a:r>
            <a:r>
              <a:rPr spc="-80" dirty="0"/>
              <a:t> </a:t>
            </a:r>
            <a:r>
              <a:rPr spc="-5" dirty="0"/>
              <a:t>Removal/Filtering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16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15003" y="884428"/>
            <a:ext cx="6281420" cy="23698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0" marR="212725" indent="-368300">
              <a:lnSpc>
                <a:spcPct val="98600"/>
              </a:lnSpc>
              <a:spcBef>
                <a:spcPts val="135"/>
              </a:spcBef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2200" dirty="0">
                <a:latin typeface="Calibri"/>
                <a:cs typeface="Calibri"/>
              </a:rPr>
              <a:t>A </a:t>
            </a:r>
            <a:r>
              <a:rPr sz="2200" spc="-5" dirty="0">
                <a:latin typeface="Calibri"/>
                <a:cs typeface="Calibri"/>
              </a:rPr>
              <a:t>very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common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technique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elimination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 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frequent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usage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words: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conjunctions,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prepositions,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base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verbs,</a:t>
            </a:r>
            <a:r>
              <a:rPr sz="2200" dirty="0">
                <a:latin typeface="Calibri"/>
                <a:cs typeface="Calibri"/>
              </a:rPr>
              <a:t> etc</a:t>
            </a:r>
            <a:endParaRPr sz="2200">
              <a:latin typeface="Calibri"/>
              <a:cs typeface="Calibri"/>
            </a:endParaRPr>
          </a:p>
          <a:p>
            <a:pPr marL="381000" marR="5080" indent="-368300">
              <a:lnSpc>
                <a:spcPct val="100000"/>
              </a:lnSpc>
              <a:spcBef>
                <a:spcPts val="70"/>
              </a:spcBef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2200" spc="-5" dirty="0">
                <a:latin typeface="Calibri"/>
                <a:cs typeface="Calibri"/>
              </a:rPr>
              <a:t>This kind </a:t>
            </a:r>
            <a:r>
              <a:rPr sz="2200" dirty="0">
                <a:latin typeface="Calibri"/>
                <a:cs typeface="Calibri"/>
              </a:rPr>
              <a:t>of terms </a:t>
            </a:r>
            <a:r>
              <a:rPr sz="2200" spc="-5" dirty="0">
                <a:latin typeface="Calibri"/>
                <a:cs typeface="Calibri"/>
              </a:rPr>
              <a:t>should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be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filtered as they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have</a:t>
            </a:r>
            <a:r>
              <a:rPr sz="2200" dirty="0">
                <a:latin typeface="Calibri"/>
                <a:cs typeface="Calibri"/>
              </a:rPr>
              <a:t> a 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poor</a:t>
            </a:r>
            <a:r>
              <a:rPr sz="2200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2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characterizing</a:t>
            </a:r>
            <a:r>
              <a:rPr sz="22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2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power,</a:t>
            </a:r>
            <a:r>
              <a:rPr sz="22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2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making</a:t>
            </a:r>
            <a:r>
              <a:rPr sz="22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2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them</a:t>
            </a:r>
            <a:r>
              <a:rPr sz="2200" u="sng" spc="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2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useless</a:t>
            </a:r>
            <a:r>
              <a:rPr sz="2200" dirty="0">
                <a:latin typeface="Calibri"/>
                <a:cs typeface="Calibri"/>
              </a:rPr>
              <a:t> for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text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classification</a:t>
            </a:r>
            <a:endParaRPr sz="2200">
              <a:latin typeface="Calibri"/>
              <a:cs typeface="Calibri"/>
            </a:endParaRPr>
          </a:p>
          <a:p>
            <a:pPr marL="381000" indent="-368300">
              <a:lnSpc>
                <a:spcPts val="2615"/>
              </a:lnSpc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2200" spc="-5" dirty="0">
                <a:latin typeface="Calibri"/>
                <a:cs typeface="Calibri"/>
              </a:rPr>
              <a:t>Usually</a:t>
            </a:r>
            <a:r>
              <a:rPr sz="2200" dirty="0">
                <a:latin typeface="Calibri"/>
                <a:cs typeface="Calibri"/>
              </a:rPr>
              <a:t> we </a:t>
            </a:r>
            <a:r>
              <a:rPr sz="2200" spc="-5" dirty="0">
                <a:latin typeface="Calibri"/>
                <a:cs typeface="Calibri"/>
              </a:rPr>
              <a:t>use</a:t>
            </a:r>
            <a:r>
              <a:rPr sz="2200" dirty="0">
                <a:latin typeface="Calibri"/>
                <a:cs typeface="Calibri"/>
              </a:rPr>
              <a:t> a</a:t>
            </a:r>
            <a:r>
              <a:rPr sz="2200" spc="-5" dirty="0">
                <a:latin typeface="Calibri"/>
                <a:cs typeface="Calibri"/>
              </a:rPr>
              <a:t> predefined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list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stopwords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347217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Negation</a:t>
            </a:r>
            <a:r>
              <a:rPr spc="-80" dirty="0"/>
              <a:t> </a:t>
            </a:r>
            <a:r>
              <a:rPr spc="-5" dirty="0"/>
              <a:t>Handling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17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55708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Lemmatization</a:t>
            </a:r>
            <a:r>
              <a:rPr spc="-30" dirty="0"/>
              <a:t> </a:t>
            </a:r>
            <a:r>
              <a:rPr spc="-5" dirty="0"/>
              <a:t>and</a:t>
            </a:r>
            <a:r>
              <a:rPr spc="-25" dirty="0"/>
              <a:t> </a:t>
            </a:r>
            <a:r>
              <a:rPr spc="-10" dirty="0"/>
              <a:t>Stemming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18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15003" y="884428"/>
            <a:ext cx="6553834" cy="33083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381000" marR="986790" indent="-368300">
              <a:lnSpc>
                <a:spcPts val="2620"/>
              </a:lnSpc>
              <a:spcBef>
                <a:spcPts val="200"/>
              </a:spcBef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lemmatization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-5" dirty="0">
                <a:latin typeface="Calibri"/>
                <a:cs typeface="Calibri"/>
              </a:rPr>
              <a:t>word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process</a:t>
            </a:r>
            <a:r>
              <a:rPr sz="2200" dirty="0">
                <a:latin typeface="Calibri"/>
                <a:cs typeface="Calibri"/>
              </a:rPr>
              <a:t> of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determining its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lemma</a:t>
            </a:r>
            <a:endParaRPr sz="2200">
              <a:latin typeface="Calibri"/>
              <a:cs typeface="Calibri"/>
            </a:endParaRPr>
          </a:p>
          <a:p>
            <a:pPr marL="381000" indent="-368300">
              <a:lnSpc>
                <a:spcPts val="2505"/>
              </a:lnSpc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dirty="0">
                <a:latin typeface="Calibri"/>
                <a:cs typeface="Calibri"/>
              </a:rPr>
              <a:t> lemma</a:t>
            </a:r>
            <a:r>
              <a:rPr sz="2200" spc="-5" dirty="0">
                <a:latin typeface="Calibri"/>
                <a:cs typeface="Calibri"/>
              </a:rPr>
              <a:t> can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be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thought </a:t>
            </a:r>
            <a:r>
              <a:rPr sz="2200" dirty="0">
                <a:latin typeface="Calibri"/>
                <a:cs typeface="Calibri"/>
              </a:rPr>
              <a:t>of </a:t>
            </a:r>
            <a:r>
              <a:rPr sz="2200" spc="-5" dirty="0">
                <a:latin typeface="Calibri"/>
                <a:cs typeface="Calibri"/>
              </a:rPr>
              <a:t>as 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“common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root”</a:t>
            </a:r>
            <a:endParaRPr sz="2200">
              <a:latin typeface="Calibri"/>
              <a:cs typeface="Calibri"/>
            </a:endParaRPr>
          </a:p>
          <a:p>
            <a:pPr marL="381000">
              <a:lnSpc>
                <a:spcPts val="2620"/>
              </a:lnSpc>
              <a:spcBef>
                <a:spcPts val="75"/>
              </a:spcBef>
            </a:pPr>
            <a:r>
              <a:rPr sz="2200" dirty="0">
                <a:latin typeface="Calibri"/>
                <a:cs typeface="Calibri"/>
              </a:rPr>
              <a:t>of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various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related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inflectional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forms</a:t>
            </a:r>
            <a:endParaRPr sz="2200">
              <a:latin typeface="Calibri"/>
              <a:cs typeface="Calibri"/>
            </a:endParaRPr>
          </a:p>
          <a:p>
            <a:pPr marL="838200" marR="316230" lvl="1" indent="-355600">
              <a:lnSpc>
                <a:spcPts val="2400"/>
              </a:lnSpc>
              <a:spcBef>
                <a:spcPts val="60"/>
              </a:spcBef>
              <a:buFont typeface="Arial MT"/>
              <a:buChar char="•"/>
              <a:tabLst>
                <a:tab pos="837565" algn="l"/>
                <a:tab pos="838200" algn="l"/>
              </a:tabLst>
            </a:pPr>
            <a:r>
              <a:rPr sz="2000" spc="-5" dirty="0">
                <a:latin typeface="Calibri"/>
                <a:cs typeface="Calibri"/>
              </a:rPr>
              <a:t>for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instance,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words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walk</a:t>
            </a:r>
            <a:r>
              <a:rPr sz="2000" spc="-5" dirty="0">
                <a:latin typeface="Calibri"/>
                <a:cs typeface="Calibri"/>
              </a:rPr>
              <a:t>, </a:t>
            </a:r>
            <a:r>
              <a:rPr sz="2000" i="1" spc="-5" dirty="0">
                <a:latin typeface="Calibri"/>
                <a:cs typeface="Calibri"/>
              </a:rPr>
              <a:t>walking </a:t>
            </a:r>
            <a:r>
              <a:rPr sz="2000" spc="-5" dirty="0">
                <a:latin typeface="Calibri"/>
                <a:cs typeface="Calibri"/>
              </a:rPr>
              <a:t>and </a:t>
            </a:r>
            <a:r>
              <a:rPr sz="2000" i="1" spc="-5" dirty="0">
                <a:latin typeface="Calibri"/>
                <a:cs typeface="Calibri"/>
              </a:rPr>
              <a:t>walked</a:t>
            </a:r>
            <a:r>
              <a:rPr sz="2000" i="1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all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derive from</a:t>
            </a:r>
            <a:r>
              <a:rPr sz="2000" dirty="0">
                <a:latin typeface="Calibri"/>
                <a:cs typeface="Calibri"/>
              </a:rPr>
              <a:t> the lemma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i="1" spc="-5" dirty="0">
                <a:latin typeface="Calibri"/>
                <a:cs typeface="Calibri"/>
              </a:rPr>
              <a:t>walk</a:t>
            </a:r>
            <a:endParaRPr sz="2000">
              <a:latin typeface="Calibri"/>
              <a:cs typeface="Calibri"/>
            </a:endParaRPr>
          </a:p>
          <a:p>
            <a:pPr marL="381000" indent="-368300">
              <a:lnSpc>
                <a:spcPts val="2550"/>
              </a:lnSpc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2200" dirty="0">
                <a:latin typeface="Calibri"/>
                <a:cs typeface="Calibri"/>
              </a:rPr>
              <a:t>A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simple</a:t>
            </a:r>
            <a:r>
              <a:rPr sz="2200" spc="1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technique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for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approximated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lemmatization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is</a:t>
            </a:r>
            <a:endParaRPr sz="2200">
              <a:latin typeface="Calibri"/>
              <a:cs typeface="Calibri"/>
            </a:endParaRPr>
          </a:p>
          <a:p>
            <a:pPr marL="381000">
              <a:lnSpc>
                <a:spcPts val="2630"/>
              </a:lnSpc>
              <a:spcBef>
                <a:spcPts val="45"/>
              </a:spcBef>
            </a:pPr>
            <a:r>
              <a:rPr sz="2200" spc="-5" dirty="0">
                <a:latin typeface="Calibri"/>
                <a:cs typeface="Calibri"/>
              </a:rPr>
              <a:t>called</a:t>
            </a:r>
            <a:r>
              <a:rPr sz="2200" spc="-70" dirty="0">
                <a:latin typeface="Calibri"/>
                <a:cs typeface="Calibri"/>
              </a:rPr>
              <a:t> </a:t>
            </a:r>
            <a:r>
              <a:rPr sz="2200" i="1" spc="-10" dirty="0">
                <a:latin typeface="Calibri"/>
                <a:cs typeface="Calibri"/>
              </a:rPr>
              <a:t>stemming</a:t>
            </a:r>
            <a:endParaRPr sz="2200">
              <a:latin typeface="Calibri"/>
              <a:cs typeface="Calibri"/>
            </a:endParaRPr>
          </a:p>
          <a:p>
            <a:pPr marL="381000" marR="217804" indent="-368300">
              <a:lnSpc>
                <a:spcPts val="2590"/>
              </a:lnSpc>
              <a:spcBef>
                <a:spcPts val="120"/>
              </a:spcBef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2200" spc="-5" dirty="0">
                <a:latin typeface="Calibri"/>
                <a:cs typeface="Calibri"/>
              </a:rPr>
              <a:t>Stemming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algorithms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work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by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removing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suffix</a:t>
            </a:r>
            <a:r>
              <a:rPr sz="2200" dirty="0">
                <a:latin typeface="Calibri"/>
                <a:cs typeface="Calibri"/>
              </a:rPr>
              <a:t> of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word,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according</a:t>
            </a:r>
            <a:r>
              <a:rPr sz="2200" dirty="0">
                <a:latin typeface="Calibri"/>
                <a:cs typeface="Calibri"/>
              </a:rPr>
              <a:t> to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some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grammatical rules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71259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Term </a:t>
            </a:r>
            <a:r>
              <a:rPr spc="-5" dirty="0"/>
              <a:t>Selection</a:t>
            </a:r>
            <a:r>
              <a:rPr spc="-1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10" dirty="0"/>
              <a:t>Feature</a:t>
            </a:r>
            <a:r>
              <a:rPr spc="-15" dirty="0"/>
              <a:t> </a:t>
            </a:r>
            <a:r>
              <a:rPr spc="-5" dirty="0"/>
              <a:t>Extraction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19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15003" y="884428"/>
            <a:ext cx="6492875" cy="3042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marR="5080" indent="-368300">
              <a:lnSpc>
                <a:spcPct val="100000"/>
              </a:lnSpc>
              <a:spcBef>
                <a:spcPts val="100"/>
              </a:spcBef>
              <a:buChar char="•"/>
              <a:tabLst>
                <a:tab pos="380365" algn="l"/>
                <a:tab pos="381000" algn="l"/>
              </a:tabLst>
            </a:pP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term</a:t>
            </a:r>
            <a:r>
              <a:rPr sz="2200" dirty="0">
                <a:latin typeface="Calibri"/>
                <a:cs typeface="Calibri"/>
              </a:rPr>
              <a:t> set </a:t>
            </a:r>
            <a:r>
              <a:rPr sz="2200" spc="-5" dirty="0">
                <a:latin typeface="Calibri"/>
                <a:cs typeface="Calibri"/>
              </a:rPr>
              <a:t>resulting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from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previous phases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has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still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be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filtered,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since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we need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 </a:t>
            </a:r>
            <a:r>
              <a:rPr sz="2200" spc="-5" dirty="0">
                <a:latin typeface="Calibri"/>
                <a:cs typeface="Calibri"/>
              </a:rPr>
              <a:t>remove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terms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that </a:t>
            </a:r>
            <a:r>
              <a:rPr sz="2200" spc="-10" dirty="0">
                <a:latin typeface="Calibri"/>
                <a:cs typeface="Calibri"/>
              </a:rPr>
              <a:t>have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poor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prediction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ability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(w.r.t the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document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class)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</a:t>
            </a:r>
            <a:r>
              <a:rPr sz="2200" spc="-5" dirty="0">
                <a:latin typeface="Calibri"/>
                <a:cs typeface="Calibri"/>
              </a:rPr>
              <a:t> are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strongly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correlated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other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terms</a:t>
            </a:r>
            <a:endParaRPr sz="2200">
              <a:latin typeface="Calibri"/>
              <a:cs typeface="Calibri"/>
            </a:endParaRPr>
          </a:p>
          <a:p>
            <a:pPr marL="381000" marR="346710" indent="-368300">
              <a:lnSpc>
                <a:spcPts val="2690"/>
              </a:lnSpc>
              <a:buChar char="•"/>
              <a:tabLst>
                <a:tab pos="380365" algn="l"/>
                <a:tab pos="381000" algn="l"/>
              </a:tabLst>
            </a:pPr>
            <a:r>
              <a:rPr sz="2200" spc="-5" dirty="0">
                <a:latin typeface="Calibri"/>
                <a:cs typeface="Calibri"/>
              </a:rPr>
              <a:t>This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term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selection task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also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leads</a:t>
            </a:r>
            <a:r>
              <a:rPr sz="2200" dirty="0">
                <a:latin typeface="Calibri"/>
                <a:cs typeface="Calibri"/>
              </a:rPr>
              <a:t> to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-5" dirty="0">
                <a:latin typeface="Calibri"/>
                <a:cs typeface="Calibri"/>
              </a:rPr>
              <a:t>simpler and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more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efficient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classification</a:t>
            </a:r>
            <a:endParaRPr sz="2200">
              <a:latin typeface="Calibri"/>
              <a:cs typeface="Calibri"/>
            </a:endParaRPr>
          </a:p>
          <a:p>
            <a:pPr marL="381000" marR="71120" indent="-368300">
              <a:lnSpc>
                <a:spcPts val="2590"/>
              </a:lnSpc>
              <a:spcBef>
                <a:spcPts val="5"/>
              </a:spcBef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2200" dirty="0">
                <a:latin typeface="Calibri"/>
                <a:cs typeface="Calibri"/>
              </a:rPr>
              <a:t>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common</a:t>
            </a:r>
            <a:r>
              <a:rPr sz="2200" spc="-5" dirty="0">
                <a:latin typeface="Calibri"/>
                <a:cs typeface="Calibri"/>
              </a:rPr>
              <a:t> powerful </a:t>
            </a:r>
            <a:r>
              <a:rPr sz="2200" spc="-10" dirty="0">
                <a:latin typeface="Calibri"/>
                <a:cs typeface="Calibri"/>
              </a:rPr>
              <a:t>technique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for</a:t>
            </a:r>
            <a:r>
              <a:rPr sz="2200" spc="-5" dirty="0">
                <a:latin typeface="Calibri"/>
                <a:cs typeface="Calibri"/>
              </a:rPr>
              <a:t> feature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extraction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based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word importance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is the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Term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Frequency </a:t>
            </a:r>
            <a:r>
              <a:rPr sz="2200" dirty="0">
                <a:latin typeface="Calibri"/>
                <a:cs typeface="Calibri"/>
              </a:rPr>
              <a:t>-</a:t>
            </a:r>
            <a:endParaRPr sz="2200">
              <a:latin typeface="Calibri"/>
              <a:cs typeface="Calibri"/>
            </a:endParaRPr>
          </a:p>
          <a:p>
            <a:pPr marL="381000">
              <a:lnSpc>
                <a:spcPts val="2635"/>
              </a:lnSpc>
            </a:pPr>
            <a:r>
              <a:rPr sz="2200" spc="-5" dirty="0">
                <a:latin typeface="Calibri"/>
                <a:cs typeface="Calibri"/>
              </a:rPr>
              <a:t>Inverse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Document Frequency, </a:t>
            </a:r>
            <a:r>
              <a:rPr sz="2200" dirty="0">
                <a:latin typeface="Calibri"/>
                <a:cs typeface="Calibri"/>
              </a:rPr>
              <a:t>or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TF-IDF </a:t>
            </a:r>
            <a:r>
              <a:rPr sz="2200" dirty="0">
                <a:latin typeface="Calibri"/>
                <a:cs typeface="Calibri"/>
              </a:rPr>
              <a:t>for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short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49657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Example</a:t>
            </a:r>
            <a:r>
              <a:rPr spc="-20" dirty="0"/>
              <a:t> </a:t>
            </a:r>
            <a:r>
              <a:rPr spc="-5" dirty="0"/>
              <a:t>Application</a:t>
            </a:r>
            <a:r>
              <a:rPr spc="-15" dirty="0"/>
              <a:t> </a:t>
            </a:r>
            <a:r>
              <a:rPr spc="-5" dirty="0"/>
              <a:t>Areas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5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327699" y="824483"/>
            <a:ext cx="6458585" cy="351536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68300" indent="-355600">
              <a:lnSpc>
                <a:spcPct val="100000"/>
              </a:lnSpc>
              <a:spcBef>
                <a:spcPts val="385"/>
              </a:spcBef>
              <a:buChar char="●"/>
              <a:tabLst>
                <a:tab pos="367665" algn="l"/>
                <a:tab pos="368300" algn="l"/>
              </a:tabLst>
            </a:pPr>
            <a:r>
              <a:rPr sz="2000" spc="-5" dirty="0">
                <a:latin typeface="Calibri"/>
                <a:cs typeface="Calibri"/>
              </a:rPr>
              <a:t>Civil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applications:</a:t>
            </a:r>
            <a:endParaRPr sz="2000">
              <a:latin typeface="Calibri"/>
              <a:cs typeface="Calibri"/>
            </a:endParaRPr>
          </a:p>
          <a:p>
            <a:pPr marL="825500" lvl="1" indent="-356235">
              <a:lnSpc>
                <a:spcPct val="100000"/>
              </a:lnSpc>
              <a:spcBef>
                <a:spcPts val="290"/>
              </a:spcBef>
              <a:buChar char="•"/>
              <a:tabLst>
                <a:tab pos="824865" algn="l"/>
                <a:tab pos="825500" algn="l"/>
              </a:tabLst>
            </a:pPr>
            <a:r>
              <a:rPr sz="2000" spc="-5" dirty="0">
                <a:latin typeface="Calibri"/>
                <a:cs typeface="Calibri"/>
              </a:rPr>
              <a:t>National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ID,</a:t>
            </a:r>
            <a:r>
              <a:rPr sz="2000" dirty="0">
                <a:latin typeface="Calibri"/>
                <a:cs typeface="Calibri"/>
              </a:rPr>
              <a:t> passport, </a:t>
            </a:r>
            <a:r>
              <a:rPr sz="2000" spc="-5" dirty="0">
                <a:latin typeface="Calibri"/>
                <a:cs typeface="Calibri"/>
              </a:rPr>
              <a:t>driver’s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license,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border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control</a:t>
            </a:r>
            <a:endParaRPr sz="2000">
              <a:latin typeface="Calibri"/>
              <a:cs typeface="Calibri"/>
            </a:endParaRPr>
          </a:p>
          <a:p>
            <a:pPr marL="824865" marR="75565" lvl="1" indent="-355600">
              <a:lnSpc>
                <a:spcPct val="117000"/>
              </a:lnSpc>
              <a:buChar char="•"/>
              <a:tabLst>
                <a:tab pos="824865" algn="l"/>
                <a:tab pos="825500" algn="l"/>
              </a:tabLst>
            </a:pPr>
            <a:r>
              <a:rPr sz="2000" spc="-5" dirty="0">
                <a:latin typeface="Calibri"/>
                <a:cs typeface="Calibri"/>
              </a:rPr>
              <a:t>Surveillance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public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places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(airports,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metro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stations,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etc)</a:t>
            </a:r>
            <a:endParaRPr sz="2000">
              <a:latin typeface="Calibri"/>
              <a:cs typeface="Calibri"/>
            </a:endParaRPr>
          </a:p>
          <a:p>
            <a:pPr marL="825500" lvl="1" indent="-356235">
              <a:lnSpc>
                <a:spcPct val="100000"/>
              </a:lnSpc>
              <a:spcBef>
                <a:spcPts val="290"/>
              </a:spcBef>
              <a:buChar char="•"/>
              <a:tabLst>
                <a:tab pos="824865" algn="l"/>
                <a:tab pos="825500" algn="l"/>
              </a:tabLst>
            </a:pPr>
            <a:r>
              <a:rPr sz="2000" spc="-5" dirty="0">
                <a:latin typeface="Calibri"/>
                <a:cs typeface="Calibri"/>
              </a:rPr>
              <a:t>Forensic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applications</a:t>
            </a:r>
            <a:endParaRPr sz="2000">
              <a:latin typeface="Calibri"/>
              <a:cs typeface="Calibri"/>
            </a:endParaRPr>
          </a:p>
          <a:p>
            <a:pPr marL="367665" marR="5080" indent="-355600">
              <a:lnSpc>
                <a:spcPct val="112000"/>
              </a:lnSpc>
              <a:spcBef>
                <a:spcPts val="120"/>
              </a:spcBef>
              <a:buChar char="●"/>
              <a:tabLst>
                <a:tab pos="367665" algn="l"/>
                <a:tab pos="368300" algn="l"/>
              </a:tabLst>
            </a:pPr>
            <a:r>
              <a:rPr sz="2000" dirty="0">
                <a:latin typeface="Calibri"/>
                <a:cs typeface="Calibri"/>
              </a:rPr>
              <a:t>Security </a:t>
            </a:r>
            <a:r>
              <a:rPr sz="2000" spc="-5" dirty="0">
                <a:latin typeface="Calibri"/>
                <a:cs typeface="Calibri"/>
              </a:rPr>
              <a:t>applications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for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electronic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transactions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and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access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control</a:t>
            </a:r>
            <a:endParaRPr sz="2000">
              <a:latin typeface="Calibri"/>
              <a:cs typeface="Calibri"/>
            </a:endParaRPr>
          </a:p>
          <a:p>
            <a:pPr marL="825500" lvl="1" indent="-356235">
              <a:lnSpc>
                <a:spcPct val="100000"/>
              </a:lnSpc>
              <a:spcBef>
                <a:spcPts val="405"/>
              </a:spcBef>
              <a:buChar char="•"/>
              <a:tabLst>
                <a:tab pos="824865" algn="l"/>
                <a:tab pos="825500" algn="l"/>
              </a:tabLst>
            </a:pPr>
            <a:r>
              <a:rPr sz="2000" spc="-5" dirty="0">
                <a:latin typeface="Calibri"/>
                <a:cs typeface="Calibri"/>
              </a:rPr>
              <a:t>Physical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access</a:t>
            </a:r>
            <a:endParaRPr sz="2000">
              <a:latin typeface="Calibri"/>
              <a:cs typeface="Calibri"/>
            </a:endParaRPr>
          </a:p>
          <a:p>
            <a:pPr marL="825500" lvl="1" indent="-356235">
              <a:lnSpc>
                <a:spcPct val="100000"/>
              </a:lnSpc>
              <a:spcBef>
                <a:spcPts val="409"/>
              </a:spcBef>
              <a:buChar char="•"/>
              <a:tabLst>
                <a:tab pos="824865" algn="l"/>
                <a:tab pos="825500" algn="l"/>
              </a:tabLst>
            </a:pPr>
            <a:r>
              <a:rPr sz="2000" dirty="0">
                <a:latin typeface="Calibri"/>
                <a:cs typeface="Calibri"/>
              </a:rPr>
              <a:t>Secure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access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networks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infrastructures</a:t>
            </a:r>
            <a:endParaRPr sz="2000">
              <a:latin typeface="Calibri"/>
              <a:cs typeface="Calibri"/>
            </a:endParaRPr>
          </a:p>
          <a:p>
            <a:pPr marL="825500" lvl="1" indent="-356235">
              <a:lnSpc>
                <a:spcPct val="100000"/>
              </a:lnSpc>
              <a:spcBef>
                <a:spcPts val="285"/>
              </a:spcBef>
              <a:buChar char="•"/>
              <a:tabLst>
                <a:tab pos="824865" algn="l"/>
                <a:tab pos="825500" algn="l"/>
              </a:tabLst>
            </a:pPr>
            <a:r>
              <a:rPr sz="2000" spc="-5" dirty="0">
                <a:latin typeface="Calibri"/>
                <a:cs typeface="Calibri"/>
              </a:rPr>
              <a:t>e-health, </a:t>
            </a:r>
            <a:r>
              <a:rPr sz="2000" dirty="0">
                <a:latin typeface="Calibri"/>
                <a:cs typeface="Calibri"/>
              </a:rPr>
              <a:t>e-commerce,</a:t>
            </a:r>
            <a:r>
              <a:rPr sz="2000" spc="-5" dirty="0">
                <a:latin typeface="Calibri"/>
                <a:cs typeface="Calibri"/>
              </a:rPr>
              <a:t> e-banking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(and</a:t>
            </a:r>
            <a:r>
              <a:rPr sz="2000" spc="-5" dirty="0">
                <a:latin typeface="Calibri"/>
                <a:cs typeface="Calibri"/>
              </a:rPr>
              <a:t> now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mobile…)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30422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Term</a:t>
            </a:r>
            <a:r>
              <a:rPr spc="-40" dirty="0"/>
              <a:t> </a:t>
            </a:r>
            <a:r>
              <a:rPr spc="-10" dirty="0"/>
              <a:t>Frequency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40403" y="886459"/>
            <a:ext cx="6334125" cy="19367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355600" marR="591820" indent="-342900">
              <a:lnSpc>
                <a:spcPts val="2090"/>
              </a:lnSpc>
              <a:spcBef>
                <a:spcPts val="22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TF</a:t>
            </a:r>
            <a:r>
              <a:rPr sz="1800" dirty="0">
                <a:latin typeface="Calibri"/>
                <a:cs typeface="Calibri"/>
              </a:rPr>
              <a:t> we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just </a:t>
            </a:r>
            <a:r>
              <a:rPr sz="1800" dirty="0">
                <a:latin typeface="Calibri"/>
                <a:cs typeface="Calibri"/>
              </a:rPr>
              <a:t>count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number of </a:t>
            </a:r>
            <a:r>
              <a:rPr sz="1800" spc="-5" dirty="0">
                <a:latin typeface="Calibri"/>
                <a:cs typeface="Calibri"/>
              </a:rPr>
              <a:t>words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occurred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each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document</a:t>
            </a:r>
            <a:endParaRPr sz="1800">
              <a:latin typeface="Calibri"/>
              <a:cs typeface="Calibri"/>
            </a:endParaRPr>
          </a:p>
          <a:p>
            <a:pPr marL="355600" marR="5080" indent="-342900">
              <a:lnSpc>
                <a:spcPts val="2210"/>
              </a:lnSpc>
              <a:spcBef>
                <a:spcPts val="2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main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issue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Term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Frequency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will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give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more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weight</a:t>
            </a:r>
            <a:r>
              <a:rPr sz="1800" spc="-5" dirty="0">
                <a:latin typeface="Calibri"/>
                <a:cs typeface="Calibri"/>
              </a:rPr>
              <a:t> 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longer documents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ts val="2005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Calibri"/>
                <a:cs typeface="Calibri"/>
              </a:rPr>
              <a:t>Term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frequency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basically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output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BoW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model</a:t>
            </a:r>
            <a:endParaRPr sz="1800">
              <a:latin typeface="Calibri"/>
              <a:cs typeface="Calibri"/>
            </a:endParaRPr>
          </a:p>
          <a:p>
            <a:pPr marL="355600" marR="32384" indent="-342900">
              <a:lnSpc>
                <a:spcPts val="2090"/>
              </a:lnSpc>
              <a:spcBef>
                <a:spcPts val="1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Calibri"/>
                <a:cs typeface="Calibri"/>
              </a:rPr>
              <a:t>Essentially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frequency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table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showing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how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many </a:t>
            </a:r>
            <a:r>
              <a:rPr sz="1800" spc="-5" dirty="0">
                <a:latin typeface="Calibri"/>
                <a:cs typeface="Calibri"/>
              </a:rPr>
              <a:t>times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each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word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appears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document/tweet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81327" y="2898648"/>
            <a:ext cx="6275832" cy="146303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20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30422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Term</a:t>
            </a:r>
            <a:r>
              <a:rPr spc="-40" dirty="0"/>
              <a:t> </a:t>
            </a:r>
            <a:r>
              <a:rPr spc="-10" dirty="0"/>
              <a:t>Frequency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15003" y="884428"/>
            <a:ext cx="6418580" cy="16960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indent="-368300">
              <a:lnSpc>
                <a:spcPts val="2630"/>
              </a:lnSpc>
              <a:spcBef>
                <a:spcPts val="100"/>
              </a:spcBef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2200" spc="-5" dirty="0">
                <a:latin typeface="Calibri"/>
                <a:cs typeface="Calibri"/>
              </a:rPr>
              <a:t>This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matrix is using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5" dirty="0">
                <a:latin typeface="Calibri"/>
                <a:cs typeface="Calibri"/>
              </a:rPr>
              <a:t> single word</a:t>
            </a:r>
            <a:endParaRPr sz="2200">
              <a:latin typeface="Calibri"/>
              <a:cs typeface="Calibri"/>
            </a:endParaRPr>
          </a:p>
          <a:p>
            <a:pPr marL="381000" indent="-368300">
              <a:lnSpc>
                <a:spcPts val="2605"/>
              </a:lnSpc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2200" spc="-5" dirty="0">
                <a:latin typeface="Calibri"/>
                <a:cs typeface="Calibri"/>
              </a:rPr>
              <a:t>It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can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be</a:t>
            </a:r>
            <a:r>
              <a:rPr sz="2200" dirty="0">
                <a:latin typeface="Calibri"/>
                <a:cs typeface="Calibri"/>
              </a:rPr>
              <a:t> 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combination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 two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more words</a:t>
            </a:r>
            <a:endParaRPr sz="2200">
              <a:latin typeface="Calibri"/>
              <a:cs typeface="Calibri"/>
            </a:endParaRPr>
          </a:p>
          <a:p>
            <a:pPr marL="381000" indent="-368300">
              <a:lnSpc>
                <a:spcPts val="2615"/>
              </a:lnSpc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2200" spc="-5" dirty="0">
                <a:latin typeface="Calibri"/>
                <a:cs typeface="Calibri"/>
              </a:rPr>
              <a:t>It is called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bigram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trigram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model and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general</a:t>
            </a:r>
            <a:endParaRPr sz="2200">
              <a:latin typeface="Calibri"/>
              <a:cs typeface="Calibri"/>
            </a:endParaRPr>
          </a:p>
          <a:p>
            <a:pPr marL="381000" marR="131445">
              <a:lnSpc>
                <a:spcPts val="2590"/>
              </a:lnSpc>
              <a:spcBef>
                <a:spcPts val="200"/>
              </a:spcBef>
            </a:pPr>
            <a:r>
              <a:rPr sz="2200" spc="-10" dirty="0">
                <a:latin typeface="Calibri"/>
                <a:cs typeface="Calibri"/>
              </a:rPr>
              <a:t>approach</a:t>
            </a:r>
            <a:r>
              <a:rPr sz="2200" spc="-5" dirty="0">
                <a:latin typeface="Calibri"/>
                <a:cs typeface="Calibri"/>
              </a:rPr>
              <a:t> is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called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n-gram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model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(a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tokenization </a:t>
            </a:r>
            <a:r>
              <a:rPr sz="2200" spc="-48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approach)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81327" y="2898648"/>
            <a:ext cx="6275832" cy="146303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21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54686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Inverse</a:t>
            </a:r>
            <a:r>
              <a:rPr spc="-35" dirty="0"/>
              <a:t> </a:t>
            </a:r>
            <a:r>
              <a:rPr spc="-5" dirty="0"/>
              <a:t>Document</a:t>
            </a:r>
            <a:r>
              <a:rPr spc="-35" dirty="0"/>
              <a:t> </a:t>
            </a:r>
            <a:r>
              <a:rPr spc="-5" dirty="0"/>
              <a:t>Frequency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27703" y="885444"/>
            <a:ext cx="638619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0" marR="406400" indent="-355600" algn="just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68300" algn="l"/>
              </a:tabLst>
            </a:pPr>
            <a:r>
              <a:rPr sz="2000" spc="-5" dirty="0">
                <a:latin typeface="Calibri"/>
                <a:cs typeface="Calibri"/>
              </a:rPr>
              <a:t>IDF </a:t>
            </a:r>
            <a:r>
              <a:rPr sz="2000" dirty="0">
                <a:latin typeface="Calibri"/>
                <a:cs typeface="Calibri"/>
              </a:rPr>
              <a:t>measures the </a:t>
            </a:r>
            <a:r>
              <a:rPr sz="2000" spc="-5" dirty="0">
                <a:latin typeface="Calibri"/>
                <a:cs typeface="Calibri"/>
              </a:rPr>
              <a:t>amount of information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given word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provides </a:t>
            </a:r>
            <a:r>
              <a:rPr sz="2000" dirty="0">
                <a:latin typeface="Calibri"/>
                <a:cs typeface="Calibri"/>
              </a:rPr>
              <a:t>across the </a:t>
            </a:r>
            <a:r>
              <a:rPr sz="2000" spc="-5" dirty="0">
                <a:latin typeface="Calibri"/>
                <a:cs typeface="Calibri"/>
              </a:rPr>
              <a:t>document</a:t>
            </a:r>
            <a:endParaRPr sz="2000">
              <a:latin typeface="Calibri"/>
              <a:cs typeface="Calibri"/>
            </a:endParaRPr>
          </a:p>
          <a:p>
            <a:pPr marL="368300" marR="5080" indent="-355600" algn="just">
              <a:lnSpc>
                <a:spcPct val="100000"/>
              </a:lnSpc>
              <a:buFont typeface="Arial MT"/>
              <a:buChar char="•"/>
              <a:tabLst>
                <a:tab pos="368300" algn="l"/>
              </a:tabLst>
            </a:pPr>
            <a:r>
              <a:rPr sz="2000" spc="-5" dirty="0">
                <a:latin typeface="Calibri"/>
                <a:cs typeface="Calibri"/>
              </a:rPr>
              <a:t>It </a:t>
            </a:r>
            <a:r>
              <a:rPr sz="2000" dirty="0">
                <a:latin typeface="Calibri"/>
                <a:cs typeface="Calibri"/>
              </a:rPr>
              <a:t>is the </a:t>
            </a:r>
            <a:r>
              <a:rPr sz="2000" spc="-5" dirty="0">
                <a:latin typeface="Calibri"/>
                <a:cs typeface="Calibri"/>
              </a:rPr>
              <a:t>logarithmically </a:t>
            </a:r>
            <a:r>
              <a:rPr sz="2000" dirty="0">
                <a:latin typeface="Calibri"/>
                <a:cs typeface="Calibri"/>
              </a:rPr>
              <a:t>scaled </a:t>
            </a:r>
            <a:r>
              <a:rPr sz="2000" spc="-5" dirty="0">
                <a:latin typeface="Calibri"/>
                <a:cs typeface="Calibri"/>
              </a:rPr>
              <a:t>inverse </a:t>
            </a:r>
            <a:r>
              <a:rPr sz="2000" dirty="0">
                <a:latin typeface="Calibri"/>
                <a:cs typeface="Calibri"/>
              </a:rPr>
              <a:t>ratio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number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 documents </a:t>
            </a:r>
            <a:r>
              <a:rPr sz="2000" dirty="0">
                <a:latin typeface="Calibri"/>
                <a:cs typeface="Calibri"/>
              </a:rPr>
              <a:t>that </a:t>
            </a:r>
            <a:r>
              <a:rPr sz="2000" spc="-5" dirty="0">
                <a:latin typeface="Calibri"/>
                <a:cs typeface="Calibri"/>
              </a:rPr>
              <a:t>contain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word and </a:t>
            </a:r>
            <a:r>
              <a:rPr sz="2000" dirty="0">
                <a:latin typeface="Calibri"/>
                <a:cs typeface="Calibri"/>
              </a:rPr>
              <a:t>the total </a:t>
            </a:r>
            <a:r>
              <a:rPr sz="2000" spc="-5" dirty="0">
                <a:latin typeface="Calibri"/>
                <a:cs typeface="Calibri"/>
              </a:rPr>
              <a:t>number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documents</a:t>
            </a:r>
            <a:endParaRPr sz="2000">
              <a:latin typeface="Calibri"/>
              <a:cs typeface="Calibri"/>
            </a:endParaRPr>
          </a:p>
          <a:p>
            <a:pPr marL="368300" indent="-355600" algn="just">
              <a:lnSpc>
                <a:spcPct val="100000"/>
              </a:lnSpc>
              <a:buClr>
                <a:srgbClr val="000000"/>
              </a:buClr>
              <a:buFont typeface="Arial MT"/>
              <a:buChar char="•"/>
              <a:tabLst>
                <a:tab pos="368300" algn="l"/>
              </a:tabLst>
            </a:pPr>
            <a:r>
              <a:rPr sz="20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https://en.wikipedia.org/wiki/Tf%E2%80%93idf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42616" y="2913888"/>
            <a:ext cx="3730752" cy="142951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22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54686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Inverse</a:t>
            </a:r>
            <a:r>
              <a:rPr spc="-35" dirty="0"/>
              <a:t> </a:t>
            </a:r>
            <a:r>
              <a:rPr spc="-5" dirty="0"/>
              <a:t>Document</a:t>
            </a:r>
            <a:r>
              <a:rPr spc="-35" dirty="0"/>
              <a:t> </a:t>
            </a:r>
            <a:r>
              <a:rPr spc="-5" dirty="0"/>
              <a:t>Frequency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15003" y="884428"/>
            <a:ext cx="6144895" cy="2037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indent="-368300">
              <a:lnSpc>
                <a:spcPts val="2630"/>
              </a:lnSpc>
              <a:spcBef>
                <a:spcPts val="100"/>
              </a:spcBef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2200" spc="-5" dirty="0">
                <a:latin typeface="Calibri"/>
                <a:cs typeface="Calibri"/>
              </a:rPr>
              <a:t>TF-IDF normalizes 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document term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matrix</a:t>
            </a:r>
            <a:endParaRPr sz="2200">
              <a:latin typeface="Calibri"/>
              <a:cs typeface="Calibri"/>
            </a:endParaRPr>
          </a:p>
          <a:p>
            <a:pPr marL="381000" indent="-368300">
              <a:lnSpc>
                <a:spcPts val="2605"/>
              </a:lnSpc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2200" spc="-5" dirty="0">
                <a:latin typeface="Calibri"/>
                <a:cs typeface="Calibri"/>
              </a:rPr>
              <a:t>It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is the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product </a:t>
            </a:r>
            <a:r>
              <a:rPr sz="2200" dirty="0">
                <a:latin typeface="Calibri"/>
                <a:cs typeface="Calibri"/>
              </a:rPr>
              <a:t>of TF</a:t>
            </a:r>
            <a:r>
              <a:rPr sz="2200" spc="-5" dirty="0">
                <a:latin typeface="Calibri"/>
                <a:cs typeface="Calibri"/>
              </a:rPr>
              <a:t> and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IDF</a:t>
            </a:r>
            <a:endParaRPr sz="2200">
              <a:latin typeface="Calibri"/>
              <a:cs typeface="Calibri"/>
            </a:endParaRPr>
          </a:p>
          <a:p>
            <a:pPr marL="381000" indent="-368300">
              <a:lnSpc>
                <a:spcPts val="2615"/>
              </a:lnSpc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2200" spc="-5" dirty="0">
                <a:latin typeface="Calibri"/>
                <a:cs typeface="Calibri"/>
              </a:rPr>
              <a:t>If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word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has</a:t>
            </a:r>
            <a:r>
              <a:rPr sz="2200" dirty="0">
                <a:latin typeface="Calibri"/>
                <a:cs typeface="Calibri"/>
              </a:rPr>
              <a:t> 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high tf-idf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in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document,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it appears</a:t>
            </a:r>
            <a:endParaRPr sz="2200">
              <a:latin typeface="Calibri"/>
              <a:cs typeface="Calibri"/>
            </a:endParaRPr>
          </a:p>
          <a:p>
            <a:pPr marL="381000" marR="5080">
              <a:lnSpc>
                <a:spcPts val="2590"/>
              </a:lnSpc>
              <a:spcBef>
                <a:spcPts val="200"/>
              </a:spcBef>
            </a:pPr>
            <a:r>
              <a:rPr sz="2200" dirty="0">
                <a:latin typeface="Calibri"/>
                <a:cs typeface="Calibri"/>
              </a:rPr>
              <a:t>most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time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in this document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..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 and much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less</a:t>
            </a:r>
            <a:r>
              <a:rPr sz="2200" dirty="0">
                <a:latin typeface="Calibri"/>
                <a:cs typeface="Calibri"/>
              </a:rPr>
              <a:t> times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in 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other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documents</a:t>
            </a:r>
            <a:endParaRPr sz="2200">
              <a:latin typeface="Calibri"/>
              <a:cs typeface="Calibri"/>
            </a:endParaRPr>
          </a:p>
          <a:p>
            <a:pPr marL="381000" indent="-368300">
              <a:lnSpc>
                <a:spcPts val="2610"/>
              </a:lnSpc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2200" dirty="0">
                <a:latin typeface="Calibri"/>
                <a:cs typeface="Calibri"/>
              </a:rPr>
              <a:t>So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word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must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be</a:t>
            </a:r>
            <a:r>
              <a:rPr sz="2200" dirty="0">
                <a:latin typeface="Calibri"/>
                <a:cs typeface="Calibri"/>
              </a:rPr>
              <a:t> 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signature word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36064" y="3026664"/>
            <a:ext cx="5279136" cy="124663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23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24530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Classification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24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15003" y="835659"/>
            <a:ext cx="6593840" cy="2695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indent="-368300">
              <a:lnSpc>
                <a:spcPts val="2615"/>
              </a:lnSpc>
              <a:spcBef>
                <a:spcPts val="100"/>
              </a:spcBef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2200" spc="-5" dirty="0">
                <a:latin typeface="Calibri"/>
                <a:cs typeface="Calibri"/>
              </a:rPr>
              <a:t>This is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supervised</a:t>
            </a:r>
            <a:r>
              <a:rPr sz="2200" spc="-10" dirty="0">
                <a:latin typeface="Calibri"/>
                <a:cs typeface="Calibri"/>
              </a:rPr>
              <a:t> learning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task</a:t>
            </a:r>
            <a:endParaRPr sz="2200">
              <a:latin typeface="Calibri"/>
              <a:cs typeface="Calibri"/>
            </a:endParaRPr>
          </a:p>
          <a:p>
            <a:pPr marL="381000" marR="5080" indent="-368300">
              <a:lnSpc>
                <a:spcPts val="2590"/>
              </a:lnSpc>
              <a:spcBef>
                <a:spcPts val="105"/>
              </a:spcBef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idea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is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train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classifier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on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existing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labelled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data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and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then assign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class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label </a:t>
            </a:r>
            <a:r>
              <a:rPr sz="2200" dirty="0">
                <a:latin typeface="Calibri"/>
                <a:cs typeface="Calibri"/>
              </a:rPr>
              <a:t>to </a:t>
            </a:r>
            <a:r>
              <a:rPr sz="2200" spc="-5" dirty="0">
                <a:latin typeface="Calibri"/>
                <a:cs typeface="Calibri"/>
              </a:rPr>
              <a:t>unclassified </a:t>
            </a:r>
            <a:r>
              <a:rPr sz="2200" spc="-10" dirty="0">
                <a:latin typeface="Calibri"/>
                <a:cs typeface="Calibri"/>
              </a:rPr>
              <a:t>input</a:t>
            </a:r>
            <a:endParaRPr sz="2200">
              <a:latin typeface="Calibri"/>
              <a:cs typeface="Calibri"/>
            </a:endParaRPr>
          </a:p>
          <a:p>
            <a:pPr marL="381000" marR="5080" indent="-368300">
              <a:lnSpc>
                <a:spcPts val="2590"/>
              </a:lnSpc>
              <a:spcBef>
                <a:spcPts val="120"/>
              </a:spcBef>
              <a:buFont typeface="Arial MT"/>
              <a:buChar char="•"/>
              <a:tabLst>
                <a:tab pos="380365" algn="l"/>
                <a:tab pos="381000" algn="l"/>
                <a:tab pos="735330" algn="l"/>
                <a:tab pos="1099185" algn="l"/>
                <a:tab pos="2435225" algn="l"/>
                <a:tab pos="2867025" algn="l"/>
                <a:tab pos="3574415" algn="l"/>
                <a:tab pos="3975100" algn="l"/>
                <a:tab pos="4745355" algn="l"/>
                <a:tab pos="5403215" algn="l"/>
                <a:tab pos="5973445" algn="l"/>
              </a:tabLst>
            </a:pPr>
            <a:r>
              <a:rPr sz="2200" spc="-5" dirty="0">
                <a:latin typeface="Calibri"/>
                <a:cs typeface="Calibri"/>
              </a:rPr>
              <a:t>I</a:t>
            </a:r>
            <a:r>
              <a:rPr sz="2200" dirty="0">
                <a:latin typeface="Calibri"/>
                <a:cs typeface="Calibri"/>
              </a:rPr>
              <a:t>t	</a:t>
            </a:r>
            <a:r>
              <a:rPr sz="2200" spc="-5" dirty="0">
                <a:latin typeface="Calibri"/>
                <a:cs typeface="Calibri"/>
              </a:rPr>
              <a:t>i</a:t>
            </a:r>
            <a:r>
              <a:rPr sz="2200" dirty="0">
                <a:latin typeface="Calibri"/>
                <a:cs typeface="Calibri"/>
              </a:rPr>
              <a:t>s	</a:t>
            </a:r>
            <a:r>
              <a:rPr sz="2200" spc="-5" dirty="0">
                <a:latin typeface="Calibri"/>
                <a:cs typeface="Calibri"/>
              </a:rPr>
              <a:t>i</a:t>
            </a:r>
            <a:r>
              <a:rPr sz="2200" dirty="0">
                <a:latin typeface="Calibri"/>
                <a:cs typeface="Calibri"/>
              </a:rPr>
              <a:t>m</a:t>
            </a:r>
            <a:r>
              <a:rPr sz="2200" spc="-10" dirty="0">
                <a:latin typeface="Calibri"/>
                <a:cs typeface="Calibri"/>
              </a:rPr>
              <a:t>p</a:t>
            </a:r>
            <a:r>
              <a:rPr sz="2200" dirty="0">
                <a:latin typeface="Calibri"/>
                <a:cs typeface="Calibri"/>
              </a:rPr>
              <a:t>o</a:t>
            </a:r>
            <a:r>
              <a:rPr sz="2200" spc="-10" dirty="0">
                <a:latin typeface="Calibri"/>
                <a:cs typeface="Calibri"/>
              </a:rPr>
              <a:t>r</a:t>
            </a:r>
            <a:r>
              <a:rPr sz="2200" dirty="0">
                <a:latin typeface="Calibri"/>
                <a:cs typeface="Calibri"/>
              </a:rPr>
              <a:t>t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spc="-10" dirty="0">
                <a:latin typeface="Calibri"/>
                <a:cs typeface="Calibri"/>
              </a:rPr>
              <a:t>n</a:t>
            </a:r>
            <a:r>
              <a:rPr sz="2200" dirty="0">
                <a:latin typeface="Calibri"/>
                <a:cs typeface="Calibri"/>
              </a:rPr>
              <a:t>t	to	</a:t>
            </a:r>
            <a:r>
              <a:rPr sz="2200" spc="-10" dirty="0">
                <a:latin typeface="Calibri"/>
                <a:cs typeface="Calibri"/>
              </a:rPr>
              <a:t>b</a:t>
            </a:r>
            <a:r>
              <a:rPr sz="2200" dirty="0">
                <a:latin typeface="Calibri"/>
                <a:cs typeface="Calibri"/>
              </a:rPr>
              <a:t>e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r	</a:t>
            </a:r>
            <a:r>
              <a:rPr sz="2200" spc="-5" dirty="0">
                <a:latin typeface="Calibri"/>
                <a:cs typeface="Calibri"/>
              </a:rPr>
              <a:t>i</a:t>
            </a:r>
            <a:r>
              <a:rPr sz="2200" dirty="0">
                <a:latin typeface="Calibri"/>
                <a:cs typeface="Calibri"/>
              </a:rPr>
              <a:t>n	</a:t>
            </a:r>
            <a:r>
              <a:rPr sz="2200" spc="5" dirty="0">
                <a:latin typeface="Calibri"/>
                <a:cs typeface="Calibri"/>
              </a:rPr>
              <a:t>m</a:t>
            </a:r>
            <a:r>
              <a:rPr sz="2200" spc="-5" dirty="0">
                <a:latin typeface="Calibri"/>
                <a:cs typeface="Calibri"/>
              </a:rPr>
              <a:t>in</a:t>
            </a:r>
            <a:r>
              <a:rPr sz="2200" dirty="0">
                <a:latin typeface="Calibri"/>
                <a:cs typeface="Calibri"/>
              </a:rPr>
              <a:t>d	t</a:t>
            </a:r>
            <a:r>
              <a:rPr sz="2200" spc="-10" dirty="0">
                <a:latin typeface="Calibri"/>
                <a:cs typeface="Calibri"/>
              </a:rPr>
              <a:t>h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t	t</a:t>
            </a:r>
            <a:r>
              <a:rPr sz="2200" spc="-10" dirty="0">
                <a:latin typeface="Calibri"/>
                <a:cs typeface="Calibri"/>
              </a:rPr>
              <a:t>h</a:t>
            </a:r>
            <a:r>
              <a:rPr sz="2200" dirty="0">
                <a:latin typeface="Calibri"/>
                <a:cs typeface="Calibri"/>
              </a:rPr>
              <a:t>e	s</a:t>
            </a:r>
            <a:r>
              <a:rPr sz="2200" spc="-5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me  </a:t>
            </a:r>
            <a:r>
              <a:rPr sz="2200" spc="-5" dirty="0">
                <a:latin typeface="Calibri"/>
                <a:cs typeface="Calibri"/>
              </a:rPr>
              <a:t>preprocessing</a:t>
            </a:r>
            <a:r>
              <a:rPr sz="2200" spc="14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steps</a:t>
            </a:r>
            <a:r>
              <a:rPr sz="2200" spc="14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used</a:t>
            </a:r>
            <a:r>
              <a:rPr sz="2200" spc="1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14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prepare</a:t>
            </a:r>
            <a:r>
              <a:rPr sz="2200" spc="15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14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training</a:t>
            </a:r>
            <a:r>
              <a:rPr sz="2200" spc="14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data</a:t>
            </a:r>
            <a:endParaRPr sz="2200">
              <a:latin typeface="Calibri"/>
              <a:cs typeface="Calibri"/>
            </a:endParaRPr>
          </a:p>
          <a:p>
            <a:pPr marL="381000">
              <a:lnSpc>
                <a:spcPts val="2610"/>
              </a:lnSpc>
            </a:pPr>
            <a:r>
              <a:rPr sz="2200" dirty="0">
                <a:latin typeface="Calibri"/>
                <a:cs typeface="Calibri"/>
              </a:rPr>
              <a:t>must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be applied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 new data</a:t>
            </a:r>
            <a:endParaRPr sz="2200">
              <a:latin typeface="Calibri"/>
              <a:cs typeface="Calibri"/>
            </a:endParaRPr>
          </a:p>
          <a:p>
            <a:pPr marL="381000" indent="-368300">
              <a:lnSpc>
                <a:spcPts val="2590"/>
              </a:lnSpc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2200" dirty="0">
                <a:latin typeface="Calibri"/>
                <a:cs typeface="Calibri"/>
              </a:rPr>
              <a:t>After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this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you</a:t>
            </a:r>
            <a:r>
              <a:rPr sz="2200" spc="-5" dirty="0">
                <a:latin typeface="Calibri"/>
                <a:cs typeface="Calibri"/>
              </a:rPr>
              <a:t> can use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your </a:t>
            </a:r>
            <a:r>
              <a:rPr sz="2200" spc="-10" dirty="0">
                <a:latin typeface="Calibri"/>
                <a:cs typeface="Calibri"/>
              </a:rPr>
              <a:t>favourite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classifier</a:t>
            </a:r>
            <a:endParaRPr sz="2200">
              <a:latin typeface="Calibri"/>
              <a:cs typeface="Calibri"/>
            </a:endParaRPr>
          </a:p>
          <a:p>
            <a:pPr marL="381000" indent="-368300">
              <a:lnSpc>
                <a:spcPts val="2615"/>
              </a:lnSpc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2200" spc="-5" dirty="0">
                <a:latin typeface="Calibri"/>
                <a:cs typeface="Calibri"/>
              </a:rPr>
              <a:t>NaiveBayes usually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works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well in text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classification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25787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Example</a:t>
            </a:r>
            <a:r>
              <a:rPr spc="-70" dirty="0"/>
              <a:t> </a:t>
            </a:r>
            <a:r>
              <a:rPr spc="-5" dirty="0"/>
              <a:t>Data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25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15003" y="884428"/>
            <a:ext cx="5634990" cy="2189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indent="-368300">
              <a:lnSpc>
                <a:spcPts val="2630"/>
              </a:lnSpc>
              <a:spcBef>
                <a:spcPts val="100"/>
              </a:spcBef>
              <a:buChar char="•"/>
              <a:tabLst>
                <a:tab pos="380365" algn="l"/>
                <a:tab pos="381000" algn="l"/>
              </a:tabLst>
            </a:pPr>
            <a:r>
              <a:rPr sz="2200" spc="-5" dirty="0">
                <a:latin typeface="Calibri"/>
                <a:cs typeface="Calibri"/>
              </a:rPr>
              <a:t>There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are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several freely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available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datasets</a:t>
            </a:r>
            <a:endParaRPr sz="2200">
              <a:latin typeface="Calibri"/>
              <a:cs typeface="Calibri"/>
            </a:endParaRPr>
          </a:p>
          <a:p>
            <a:pPr marL="381000" indent="-368300">
              <a:lnSpc>
                <a:spcPts val="2630"/>
              </a:lnSpc>
              <a:buChar char="•"/>
              <a:tabLst>
                <a:tab pos="380365" algn="l"/>
                <a:tab pos="381000" algn="l"/>
              </a:tabLst>
            </a:pPr>
            <a:r>
              <a:rPr sz="2200" dirty="0">
                <a:latin typeface="Calibri"/>
                <a:cs typeface="Calibri"/>
              </a:rPr>
              <a:t>A common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one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20 Newsgroups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Dataset:</a:t>
            </a:r>
            <a:endParaRPr sz="2200">
              <a:latin typeface="Calibri"/>
              <a:cs typeface="Calibri"/>
            </a:endParaRPr>
          </a:p>
          <a:p>
            <a:pPr marL="381000">
              <a:lnSpc>
                <a:spcPct val="100000"/>
              </a:lnSpc>
              <a:spcBef>
                <a:spcPts val="359"/>
              </a:spcBef>
            </a:pPr>
            <a:r>
              <a:rPr sz="2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http://qwone.com/~jason/20Newsgroups/</a:t>
            </a:r>
            <a:endParaRPr sz="2200">
              <a:latin typeface="Calibri"/>
              <a:cs typeface="Calibri"/>
            </a:endParaRPr>
          </a:p>
          <a:p>
            <a:pPr marL="381000" marR="95885" indent="-368300">
              <a:lnSpc>
                <a:spcPct val="107700"/>
              </a:lnSpc>
              <a:spcBef>
                <a:spcPts val="250"/>
              </a:spcBef>
              <a:buChar char="•"/>
              <a:tabLst>
                <a:tab pos="380365" algn="l"/>
                <a:tab pos="381000" algn="l"/>
              </a:tabLst>
            </a:pPr>
            <a:r>
              <a:rPr sz="2200" spc="-5" dirty="0">
                <a:latin typeface="Calibri"/>
                <a:cs typeface="Calibri"/>
              </a:rPr>
              <a:t>Movie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Sentiment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Data: </a:t>
            </a:r>
            <a:r>
              <a:rPr sz="220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https://github.com/adamwulf/movie-review- </a:t>
            </a:r>
            <a:r>
              <a:rPr sz="2200" spc="-484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sentiment-data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17345" y="0"/>
            <a:ext cx="52216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  <a:latin typeface="Calibri"/>
                <a:cs typeface="Calibri"/>
              </a:rPr>
              <a:t>Course</a:t>
            </a:r>
            <a:r>
              <a:rPr sz="3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Calibri"/>
                <a:cs typeface="Calibri"/>
              </a:rPr>
              <a:t>Notebooks</a:t>
            </a:r>
            <a:r>
              <a:rPr sz="3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26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83303" y="838708"/>
            <a:ext cx="6187440" cy="112014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ct val="106400"/>
              </a:lnSpc>
              <a:spcBef>
                <a:spcPts val="290"/>
              </a:spcBef>
            </a:pPr>
            <a:r>
              <a:rPr sz="2200" spc="-5" dirty="0">
                <a:latin typeface="Calibri"/>
                <a:cs typeface="Calibri"/>
              </a:rPr>
              <a:t>Available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here: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https://drive.google.com/open?id=1nF9HkZTlRE1fylyZ </a:t>
            </a:r>
            <a:r>
              <a:rPr sz="2200" spc="-484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2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A4oMOt0Ib_OGcQLz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04416" y="1051560"/>
            <a:ext cx="5538215" cy="316687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27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About</a:t>
            </a:r>
            <a:r>
              <a:rPr spc="-50" dirty="0"/>
              <a:t> </a:t>
            </a:r>
            <a:r>
              <a:rPr spc="-10" dirty="0"/>
              <a:t>the</a:t>
            </a:r>
            <a:r>
              <a:rPr spc="-40" dirty="0"/>
              <a:t> </a:t>
            </a:r>
            <a:r>
              <a:rPr spc="-5" dirty="0"/>
              <a:t>Speaker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26103" y="819404"/>
            <a:ext cx="6645909" cy="213487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sz="2400" b="1" spc="-5" dirty="0">
                <a:latin typeface="Calibri"/>
                <a:cs typeface="Calibri"/>
              </a:rPr>
              <a:t>Name: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Noureddin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Sadawi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400" b="1" spc="-5" dirty="0">
                <a:latin typeface="Calibri"/>
                <a:cs typeface="Calibri"/>
              </a:rPr>
              <a:t>Qualification: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PhD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Computer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Science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800"/>
              </a:lnSpc>
              <a:spcBef>
                <a:spcPts val="695"/>
              </a:spcBef>
            </a:pPr>
            <a:r>
              <a:rPr sz="2400" b="1" spc="-5" dirty="0">
                <a:latin typeface="Calibri"/>
                <a:cs typeface="Calibri"/>
              </a:rPr>
              <a:t>Experience: </a:t>
            </a:r>
            <a:r>
              <a:rPr sz="2400" dirty="0">
                <a:latin typeface="Calibri"/>
                <a:cs typeface="Calibri"/>
              </a:rPr>
              <a:t>Several areas </a:t>
            </a:r>
            <a:r>
              <a:rPr sz="2400" spc="-5" dirty="0">
                <a:latin typeface="Calibri"/>
                <a:cs typeface="Calibri"/>
              </a:rPr>
              <a:t>including </a:t>
            </a:r>
            <a:r>
              <a:rPr sz="2400" dirty="0">
                <a:latin typeface="Calibri"/>
                <a:cs typeface="Calibri"/>
              </a:rPr>
              <a:t>but </a:t>
            </a:r>
            <a:r>
              <a:rPr sz="2400" spc="-5" dirty="0">
                <a:latin typeface="Calibri"/>
                <a:cs typeface="Calibri"/>
              </a:rPr>
              <a:t>not limited to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Docker, Machine </a:t>
            </a:r>
            <a:r>
              <a:rPr sz="2400" dirty="0">
                <a:latin typeface="Calibri"/>
                <a:cs typeface="Calibri"/>
              </a:rPr>
              <a:t>Learning and </a:t>
            </a:r>
            <a:r>
              <a:rPr sz="2400" spc="-5" dirty="0">
                <a:latin typeface="Calibri"/>
                <a:cs typeface="Calibri"/>
              </a:rPr>
              <a:t>Data Science, Python </a:t>
            </a:r>
            <a:r>
              <a:rPr sz="2400" dirty="0">
                <a:latin typeface="Calibri"/>
                <a:cs typeface="Calibri"/>
              </a:rPr>
              <a:t> and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much more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56076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Malicious</a:t>
            </a:r>
            <a:r>
              <a:rPr spc="-30" dirty="0"/>
              <a:t> </a:t>
            </a:r>
            <a:r>
              <a:rPr spc="-5" dirty="0"/>
              <a:t>Software</a:t>
            </a:r>
            <a:r>
              <a:rPr spc="-30" dirty="0"/>
              <a:t> </a:t>
            </a:r>
            <a:r>
              <a:rPr spc="-5" dirty="0"/>
              <a:t>(Malware)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15003" y="835659"/>
            <a:ext cx="6212205" cy="3040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indent="-368300">
              <a:lnSpc>
                <a:spcPts val="2615"/>
              </a:lnSpc>
              <a:spcBef>
                <a:spcPts val="100"/>
              </a:spcBef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2200" spc="-5" dirty="0">
                <a:latin typeface="Calibri"/>
                <a:cs typeface="Calibri"/>
              </a:rPr>
              <a:t>Network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attacks prevent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5" dirty="0">
                <a:latin typeface="Calibri"/>
                <a:cs typeface="Calibri"/>
              </a:rPr>
              <a:t> business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from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operating</a:t>
            </a:r>
            <a:endParaRPr sz="2200">
              <a:latin typeface="Calibri"/>
              <a:cs typeface="Calibri"/>
            </a:endParaRPr>
          </a:p>
          <a:p>
            <a:pPr marL="381000" indent="-368300">
              <a:lnSpc>
                <a:spcPts val="2590"/>
              </a:lnSpc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2200" spc="-10" dirty="0">
                <a:latin typeface="Calibri"/>
                <a:cs typeface="Calibri"/>
              </a:rPr>
              <a:t>Malicious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software</a:t>
            </a:r>
            <a:r>
              <a:rPr sz="2200" spc="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(Malware)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includes:</a:t>
            </a:r>
            <a:endParaRPr sz="2200">
              <a:latin typeface="Calibri"/>
              <a:cs typeface="Calibri"/>
            </a:endParaRPr>
          </a:p>
          <a:p>
            <a:pPr marL="838200" lvl="1" indent="-368300">
              <a:lnSpc>
                <a:spcPts val="2615"/>
              </a:lnSpc>
              <a:buFont typeface="Arial MT"/>
              <a:buChar char="•"/>
              <a:tabLst>
                <a:tab pos="837565" algn="l"/>
                <a:tab pos="838200" algn="l"/>
              </a:tabLst>
            </a:pPr>
            <a:r>
              <a:rPr sz="2200" spc="-5" dirty="0">
                <a:latin typeface="Calibri"/>
                <a:cs typeface="Calibri"/>
              </a:rPr>
              <a:t>Virus</a:t>
            </a:r>
            <a:endParaRPr sz="2200">
              <a:latin typeface="Calibri"/>
              <a:cs typeface="Calibri"/>
            </a:endParaRPr>
          </a:p>
          <a:p>
            <a:pPr marL="838200" lvl="1" indent="-368300">
              <a:lnSpc>
                <a:spcPts val="2615"/>
              </a:lnSpc>
              <a:spcBef>
                <a:spcPts val="70"/>
              </a:spcBef>
              <a:buFont typeface="Arial MT"/>
              <a:buChar char="•"/>
              <a:tabLst>
                <a:tab pos="837565" algn="l"/>
                <a:tab pos="838200" algn="l"/>
              </a:tabLst>
            </a:pPr>
            <a:r>
              <a:rPr sz="2200" dirty="0">
                <a:latin typeface="Calibri"/>
                <a:cs typeface="Calibri"/>
              </a:rPr>
              <a:t>Worms</a:t>
            </a:r>
            <a:endParaRPr sz="2200">
              <a:latin typeface="Calibri"/>
              <a:cs typeface="Calibri"/>
            </a:endParaRPr>
          </a:p>
          <a:p>
            <a:pPr marL="838200" lvl="1" indent="-368300">
              <a:lnSpc>
                <a:spcPts val="2615"/>
              </a:lnSpc>
              <a:buFont typeface="Arial MT"/>
              <a:buChar char="•"/>
              <a:tabLst>
                <a:tab pos="837565" algn="l"/>
                <a:tab pos="838200" algn="l"/>
              </a:tabLst>
            </a:pPr>
            <a:r>
              <a:rPr sz="2200" spc="-5" dirty="0">
                <a:latin typeface="Calibri"/>
                <a:cs typeface="Calibri"/>
              </a:rPr>
              <a:t>Trojan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horses</a:t>
            </a:r>
            <a:endParaRPr sz="2200">
              <a:latin typeface="Calibri"/>
              <a:cs typeface="Calibri"/>
            </a:endParaRPr>
          </a:p>
          <a:p>
            <a:pPr marL="381000" indent="-368300">
              <a:lnSpc>
                <a:spcPts val="2615"/>
              </a:lnSpc>
              <a:spcBef>
                <a:spcPts val="70"/>
              </a:spcBef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2200" spc="-5" dirty="0">
                <a:latin typeface="Calibri"/>
                <a:cs typeface="Calibri"/>
              </a:rPr>
              <a:t>Goals:</a:t>
            </a:r>
            <a:endParaRPr sz="2200">
              <a:latin typeface="Calibri"/>
              <a:cs typeface="Calibri"/>
            </a:endParaRPr>
          </a:p>
          <a:p>
            <a:pPr marL="838200" lvl="1" indent="-368300">
              <a:lnSpc>
                <a:spcPts val="2590"/>
              </a:lnSpc>
              <a:buFont typeface="Arial MT"/>
              <a:buChar char="•"/>
              <a:tabLst>
                <a:tab pos="837565" algn="l"/>
                <a:tab pos="838200" algn="l"/>
              </a:tabLst>
            </a:pPr>
            <a:r>
              <a:rPr sz="2200" spc="-5" dirty="0">
                <a:latin typeface="Calibri"/>
                <a:cs typeface="Calibri"/>
              </a:rPr>
              <a:t>Destroy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data</a:t>
            </a:r>
            <a:endParaRPr sz="2200">
              <a:latin typeface="Calibri"/>
              <a:cs typeface="Calibri"/>
            </a:endParaRPr>
          </a:p>
          <a:p>
            <a:pPr marL="838200" lvl="1" indent="-368300">
              <a:lnSpc>
                <a:spcPts val="2615"/>
              </a:lnSpc>
              <a:buFont typeface="Arial MT"/>
              <a:buChar char="•"/>
              <a:tabLst>
                <a:tab pos="837565" algn="l"/>
                <a:tab pos="838200" algn="l"/>
              </a:tabLst>
            </a:pPr>
            <a:r>
              <a:rPr sz="2200" spc="-5" dirty="0">
                <a:latin typeface="Calibri"/>
                <a:cs typeface="Calibri"/>
              </a:rPr>
              <a:t>Corrupt</a:t>
            </a:r>
            <a:r>
              <a:rPr sz="2200" spc="-8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data</a:t>
            </a:r>
            <a:endParaRPr sz="2200">
              <a:latin typeface="Calibri"/>
              <a:cs typeface="Calibri"/>
            </a:endParaRPr>
          </a:p>
          <a:p>
            <a:pPr marL="838200" lvl="1" indent="-368300">
              <a:lnSpc>
                <a:spcPct val="100000"/>
              </a:lnSpc>
              <a:spcBef>
                <a:spcPts val="75"/>
              </a:spcBef>
              <a:buFont typeface="Arial MT"/>
              <a:buChar char="•"/>
              <a:tabLst>
                <a:tab pos="837565" algn="l"/>
                <a:tab pos="838200" algn="l"/>
              </a:tabLst>
            </a:pPr>
            <a:r>
              <a:rPr sz="2200" spc="-5" dirty="0">
                <a:latin typeface="Calibri"/>
                <a:cs typeface="Calibri"/>
              </a:rPr>
              <a:t>Shutdown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network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system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49657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Example</a:t>
            </a:r>
            <a:r>
              <a:rPr spc="-20" dirty="0"/>
              <a:t> </a:t>
            </a:r>
            <a:r>
              <a:rPr spc="-5" dirty="0"/>
              <a:t>Application</a:t>
            </a:r>
            <a:r>
              <a:rPr spc="-15" dirty="0"/>
              <a:t> </a:t>
            </a:r>
            <a:r>
              <a:rPr spc="-5" dirty="0"/>
              <a:t>Areas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327699" y="824483"/>
            <a:ext cx="6367145" cy="351536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68300" indent="-355600">
              <a:lnSpc>
                <a:spcPct val="100000"/>
              </a:lnSpc>
              <a:spcBef>
                <a:spcPts val="385"/>
              </a:spcBef>
              <a:buChar char="●"/>
              <a:tabLst>
                <a:tab pos="367665" algn="l"/>
                <a:tab pos="368300" algn="l"/>
              </a:tabLst>
            </a:pPr>
            <a:r>
              <a:rPr sz="2000" spc="-5" dirty="0">
                <a:latin typeface="Calibri"/>
                <a:cs typeface="Calibri"/>
              </a:rPr>
              <a:t>Ambient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Intelligence</a:t>
            </a:r>
            <a:endParaRPr sz="2000">
              <a:latin typeface="Calibri"/>
              <a:cs typeface="Calibri"/>
            </a:endParaRPr>
          </a:p>
          <a:p>
            <a:pPr marL="825500" lvl="1" indent="-356235">
              <a:lnSpc>
                <a:spcPct val="100000"/>
              </a:lnSpc>
              <a:spcBef>
                <a:spcPts val="290"/>
              </a:spcBef>
              <a:buChar char="•"/>
              <a:tabLst>
                <a:tab pos="824865" algn="l"/>
                <a:tab pos="825500" algn="l"/>
              </a:tabLst>
            </a:pPr>
            <a:r>
              <a:rPr sz="2000" dirty="0">
                <a:latin typeface="Calibri"/>
                <a:cs typeface="Calibri"/>
              </a:rPr>
              <a:t>Smart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homes</a:t>
            </a:r>
            <a:endParaRPr sz="2000">
              <a:latin typeface="Calibri"/>
              <a:cs typeface="Calibri"/>
            </a:endParaRPr>
          </a:p>
          <a:p>
            <a:pPr marL="825500" lvl="1" indent="-356235">
              <a:lnSpc>
                <a:spcPct val="100000"/>
              </a:lnSpc>
              <a:spcBef>
                <a:spcPts val="409"/>
              </a:spcBef>
              <a:buChar char="•"/>
              <a:tabLst>
                <a:tab pos="824865" algn="l"/>
                <a:tab pos="825500" algn="l"/>
              </a:tabLst>
            </a:pPr>
            <a:r>
              <a:rPr sz="2000" spc="-5" dirty="0">
                <a:latin typeface="Calibri"/>
                <a:cs typeface="Calibri"/>
              </a:rPr>
              <a:t>Natural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human-machine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interaction</a:t>
            </a:r>
            <a:endParaRPr sz="2000">
              <a:latin typeface="Calibri"/>
              <a:cs typeface="Calibri"/>
            </a:endParaRPr>
          </a:p>
          <a:p>
            <a:pPr marL="368300" indent="-355600">
              <a:lnSpc>
                <a:spcPct val="100000"/>
              </a:lnSpc>
              <a:spcBef>
                <a:spcPts val="405"/>
              </a:spcBef>
              <a:buChar char="●"/>
              <a:tabLst>
                <a:tab pos="367665" algn="l"/>
                <a:tab pos="368300" algn="l"/>
              </a:tabLst>
            </a:pPr>
            <a:r>
              <a:rPr sz="2000" spc="-5" dirty="0">
                <a:latin typeface="Calibri"/>
                <a:cs typeface="Calibri"/>
              </a:rPr>
              <a:t>Wearable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systems</a:t>
            </a:r>
            <a:endParaRPr sz="2000">
              <a:latin typeface="Calibri"/>
              <a:cs typeface="Calibri"/>
            </a:endParaRPr>
          </a:p>
          <a:p>
            <a:pPr marL="825500" lvl="1" indent="-356235">
              <a:lnSpc>
                <a:spcPct val="100000"/>
              </a:lnSpc>
              <a:spcBef>
                <a:spcPts val="290"/>
              </a:spcBef>
              <a:buChar char="•"/>
              <a:tabLst>
                <a:tab pos="824865" algn="l"/>
                <a:tab pos="825500" algn="l"/>
              </a:tabLst>
            </a:pPr>
            <a:r>
              <a:rPr sz="2000" spc="-5" dirty="0">
                <a:latin typeface="Calibri"/>
                <a:cs typeface="Calibri"/>
              </a:rPr>
              <a:t>Memory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aids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and context-aware</a:t>
            </a:r>
            <a:r>
              <a:rPr sz="2000" dirty="0">
                <a:latin typeface="Calibri"/>
                <a:cs typeface="Calibri"/>
              </a:rPr>
              <a:t> systems</a:t>
            </a:r>
            <a:endParaRPr sz="2000">
              <a:latin typeface="Calibri"/>
              <a:cs typeface="Calibri"/>
            </a:endParaRPr>
          </a:p>
          <a:p>
            <a:pPr marL="368300" indent="-355600">
              <a:lnSpc>
                <a:spcPct val="100000"/>
              </a:lnSpc>
              <a:spcBef>
                <a:spcPts val="405"/>
              </a:spcBef>
              <a:buChar char="●"/>
              <a:tabLst>
                <a:tab pos="367665" algn="l"/>
                <a:tab pos="368300" algn="l"/>
              </a:tabLst>
            </a:pPr>
            <a:r>
              <a:rPr sz="2000" spc="-5" dirty="0">
                <a:latin typeface="Calibri"/>
                <a:cs typeface="Calibri"/>
              </a:rPr>
              <a:t>Entertainment</a:t>
            </a:r>
            <a:endParaRPr sz="2000">
              <a:latin typeface="Calibri"/>
              <a:cs typeface="Calibri"/>
            </a:endParaRPr>
          </a:p>
          <a:p>
            <a:pPr marL="825500" lvl="1" indent="-356235">
              <a:lnSpc>
                <a:spcPct val="100000"/>
              </a:lnSpc>
              <a:spcBef>
                <a:spcPts val="290"/>
              </a:spcBef>
              <a:buChar char="•"/>
              <a:tabLst>
                <a:tab pos="824865" algn="l"/>
                <a:tab pos="825500" algn="l"/>
              </a:tabLst>
            </a:pPr>
            <a:r>
              <a:rPr sz="2000" spc="-5" dirty="0">
                <a:latin typeface="Calibri"/>
                <a:cs typeface="Calibri"/>
              </a:rPr>
              <a:t>Interactive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movies,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computer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games</a:t>
            </a:r>
            <a:endParaRPr sz="2000">
              <a:latin typeface="Calibri"/>
              <a:cs typeface="Calibri"/>
            </a:endParaRPr>
          </a:p>
          <a:p>
            <a:pPr marL="368300" indent="-355600">
              <a:lnSpc>
                <a:spcPct val="100000"/>
              </a:lnSpc>
              <a:spcBef>
                <a:spcPts val="409"/>
              </a:spcBef>
              <a:buChar char="●"/>
              <a:tabLst>
                <a:tab pos="367665" algn="l"/>
                <a:tab pos="368300" algn="l"/>
              </a:tabLst>
            </a:pPr>
            <a:r>
              <a:rPr sz="2000" dirty="0">
                <a:latin typeface="Calibri"/>
                <a:cs typeface="Calibri"/>
              </a:rPr>
              <a:t>Search</a:t>
            </a:r>
            <a:endParaRPr sz="2000">
              <a:latin typeface="Calibri"/>
              <a:cs typeface="Calibri"/>
            </a:endParaRPr>
          </a:p>
          <a:p>
            <a:pPr marL="824865" marR="5080" lvl="1" indent="-355600">
              <a:lnSpc>
                <a:spcPct val="112000"/>
              </a:lnSpc>
              <a:spcBef>
                <a:spcPts val="120"/>
              </a:spcBef>
              <a:buChar char="•"/>
              <a:tabLst>
                <a:tab pos="824865" algn="l"/>
                <a:tab pos="825500" algn="l"/>
              </a:tabLst>
            </a:pPr>
            <a:r>
              <a:rPr sz="2000" dirty="0">
                <a:latin typeface="Calibri"/>
                <a:cs typeface="Calibri"/>
              </a:rPr>
              <a:t>Picasa </a:t>
            </a:r>
            <a:r>
              <a:rPr sz="2000" spc="-5" dirty="0">
                <a:latin typeface="Calibri"/>
                <a:cs typeface="Calibri"/>
              </a:rPr>
              <a:t>3.5</a:t>
            </a:r>
            <a:r>
              <a:rPr sz="2000" dirty="0">
                <a:latin typeface="Calibri"/>
                <a:cs typeface="Calibri"/>
              </a:rPr>
              <a:t> face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recognition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application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for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finding and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managing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photos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1371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Vi</a:t>
            </a:r>
            <a:r>
              <a:rPr spc="-10" dirty="0"/>
              <a:t>r</a:t>
            </a:r>
            <a:r>
              <a:rPr spc="-5" dirty="0"/>
              <a:t>u</a:t>
            </a:r>
            <a:r>
              <a:rPr dirty="0"/>
              <a:t>s</a:t>
            </a:r>
            <a:r>
              <a:rPr spc="-10" dirty="0"/>
              <a:t>e</a:t>
            </a:r>
            <a:r>
              <a:rPr dirty="0"/>
              <a:t>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4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02303" y="804164"/>
            <a:ext cx="5563870" cy="212280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93700" indent="-381000">
              <a:lnSpc>
                <a:spcPct val="100000"/>
              </a:lnSpc>
              <a:spcBef>
                <a:spcPts val="530"/>
              </a:spcBef>
              <a:buChar char="●"/>
              <a:tabLst>
                <a:tab pos="393065" algn="l"/>
                <a:tab pos="393700" algn="l"/>
              </a:tabLst>
            </a:pPr>
            <a:r>
              <a:rPr sz="2400" spc="-5" dirty="0">
                <a:latin typeface="Calibri"/>
                <a:cs typeface="Calibri"/>
              </a:rPr>
              <a:t>Virus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attaches itself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 </a:t>
            </a:r>
            <a:r>
              <a:rPr sz="2400" spc="-5" dirty="0">
                <a:latin typeface="Calibri"/>
                <a:cs typeface="Calibri"/>
              </a:rPr>
              <a:t>executable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file</a:t>
            </a:r>
            <a:endParaRPr sz="2400">
              <a:latin typeface="Calibri"/>
              <a:cs typeface="Calibri"/>
            </a:endParaRPr>
          </a:p>
          <a:p>
            <a:pPr marL="393700" marR="5080" indent="-381000">
              <a:lnSpc>
                <a:spcPct val="114199"/>
              </a:lnSpc>
              <a:spcBef>
                <a:spcPts val="25"/>
              </a:spcBef>
              <a:buChar char="●"/>
              <a:tabLst>
                <a:tab pos="393065" algn="l"/>
                <a:tab pos="393700" algn="l"/>
              </a:tabLst>
            </a:pPr>
            <a:r>
              <a:rPr sz="2400" spc="-5" dirty="0">
                <a:latin typeface="Calibri"/>
                <a:cs typeface="Calibri"/>
              </a:rPr>
              <a:t>Can replicate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itself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through</a:t>
            </a:r>
            <a:r>
              <a:rPr sz="2400" dirty="0">
                <a:latin typeface="Calibri"/>
                <a:cs typeface="Calibri"/>
              </a:rPr>
              <a:t> an</a:t>
            </a:r>
            <a:r>
              <a:rPr sz="2400" spc="-5" dirty="0">
                <a:latin typeface="Calibri"/>
                <a:cs typeface="Calibri"/>
              </a:rPr>
              <a:t> executable </a:t>
            </a:r>
            <a:r>
              <a:rPr sz="2400" spc="-52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program:</a:t>
            </a:r>
            <a:endParaRPr sz="2400">
              <a:latin typeface="Calibri"/>
              <a:cs typeface="Calibri"/>
            </a:endParaRPr>
          </a:p>
          <a:p>
            <a:pPr marL="850900" lvl="1" indent="-381000">
              <a:lnSpc>
                <a:spcPct val="100000"/>
              </a:lnSpc>
              <a:spcBef>
                <a:spcPts val="430"/>
              </a:spcBef>
              <a:buChar char="•"/>
              <a:tabLst>
                <a:tab pos="850265" algn="l"/>
                <a:tab pos="850900" algn="l"/>
              </a:tabLst>
            </a:pPr>
            <a:r>
              <a:rPr sz="2400" dirty="0">
                <a:latin typeface="Calibri"/>
                <a:cs typeface="Calibri"/>
              </a:rPr>
              <a:t>Needs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host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program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to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replicate</a:t>
            </a:r>
            <a:endParaRPr sz="2400">
              <a:latin typeface="Calibri"/>
              <a:cs typeface="Calibri"/>
            </a:endParaRPr>
          </a:p>
          <a:p>
            <a:pPr marL="393700" indent="-381000">
              <a:lnSpc>
                <a:spcPct val="100000"/>
              </a:lnSpc>
              <a:spcBef>
                <a:spcPts val="409"/>
              </a:spcBef>
              <a:buChar char="●"/>
              <a:tabLst>
                <a:tab pos="393065" algn="l"/>
                <a:tab pos="393700" algn="l"/>
              </a:tabLst>
            </a:pPr>
            <a:r>
              <a:rPr sz="2400" dirty="0">
                <a:latin typeface="Calibri"/>
                <a:cs typeface="Calibri"/>
              </a:rPr>
              <a:t>No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foolproof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method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preventing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them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34531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Antivirus</a:t>
            </a:r>
            <a:r>
              <a:rPr spc="-50" dirty="0"/>
              <a:t> </a:t>
            </a:r>
            <a:r>
              <a:rPr spc="-5" dirty="0"/>
              <a:t>Software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27699" y="824483"/>
            <a:ext cx="4991100" cy="142176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68300" indent="-355600">
              <a:lnSpc>
                <a:spcPct val="100000"/>
              </a:lnSpc>
              <a:spcBef>
                <a:spcPts val="385"/>
              </a:spcBef>
              <a:buChar char="●"/>
              <a:tabLst>
                <a:tab pos="367665" algn="l"/>
                <a:tab pos="368300" algn="l"/>
              </a:tabLst>
            </a:pPr>
            <a:r>
              <a:rPr sz="2000" dirty="0">
                <a:latin typeface="Calibri"/>
                <a:cs typeface="Calibri"/>
              </a:rPr>
              <a:t>Detects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and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removes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viruses</a:t>
            </a:r>
            <a:endParaRPr sz="2000">
              <a:latin typeface="Calibri"/>
              <a:cs typeface="Calibri"/>
            </a:endParaRPr>
          </a:p>
          <a:p>
            <a:pPr marL="368300" indent="-355600">
              <a:lnSpc>
                <a:spcPct val="100000"/>
              </a:lnSpc>
              <a:spcBef>
                <a:spcPts val="290"/>
              </a:spcBef>
              <a:buChar char="●"/>
              <a:tabLst>
                <a:tab pos="367665" algn="l"/>
                <a:tab pos="368300" algn="l"/>
              </a:tabLst>
            </a:pPr>
            <a:r>
              <a:rPr sz="2000" spc="-5" dirty="0">
                <a:latin typeface="Calibri"/>
                <a:cs typeface="Calibri"/>
              </a:rPr>
              <a:t>Detection </a:t>
            </a:r>
            <a:r>
              <a:rPr sz="2000" dirty="0">
                <a:latin typeface="Calibri"/>
                <a:cs typeface="Calibri"/>
              </a:rPr>
              <a:t>based</a:t>
            </a:r>
            <a:r>
              <a:rPr sz="2000" spc="-5" dirty="0">
                <a:latin typeface="Calibri"/>
                <a:cs typeface="Calibri"/>
              </a:rPr>
              <a:t> on virus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signatures</a:t>
            </a:r>
            <a:endParaRPr sz="2000">
              <a:latin typeface="Calibri"/>
              <a:cs typeface="Calibri"/>
            </a:endParaRPr>
          </a:p>
          <a:p>
            <a:pPr marL="368300" indent="-355600">
              <a:lnSpc>
                <a:spcPct val="100000"/>
              </a:lnSpc>
              <a:spcBef>
                <a:spcPts val="409"/>
              </a:spcBef>
              <a:buChar char="●"/>
              <a:tabLst>
                <a:tab pos="367665" algn="l"/>
                <a:tab pos="368300" algn="l"/>
              </a:tabLst>
            </a:pPr>
            <a:r>
              <a:rPr sz="2000" spc="-5" dirty="0">
                <a:latin typeface="Calibri"/>
                <a:cs typeface="Calibri"/>
              </a:rPr>
              <a:t>Must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update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signature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database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periodically</a:t>
            </a:r>
            <a:endParaRPr sz="2000">
              <a:latin typeface="Calibri"/>
              <a:cs typeface="Calibri"/>
            </a:endParaRPr>
          </a:p>
          <a:p>
            <a:pPr marL="368300" indent="-355600">
              <a:lnSpc>
                <a:spcPct val="100000"/>
              </a:lnSpc>
              <a:spcBef>
                <a:spcPts val="405"/>
              </a:spcBef>
              <a:buChar char="●"/>
              <a:tabLst>
                <a:tab pos="367665" algn="l"/>
                <a:tab pos="368300" algn="l"/>
              </a:tabLst>
            </a:pPr>
            <a:r>
              <a:rPr sz="2000" dirty="0">
                <a:latin typeface="Calibri"/>
                <a:cs typeface="Calibri"/>
              </a:rPr>
              <a:t>Use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automatic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update </a:t>
            </a:r>
            <a:r>
              <a:rPr sz="2000" dirty="0">
                <a:latin typeface="Calibri"/>
                <a:cs typeface="Calibri"/>
              </a:rPr>
              <a:t>feature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2488" y="2532888"/>
            <a:ext cx="2859024" cy="160324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5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24511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Ransomware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89603" y="873252"/>
            <a:ext cx="6196965" cy="1220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6400" indent="-3937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405765" algn="l"/>
                <a:tab pos="406400" algn="l"/>
              </a:tabLst>
            </a:pPr>
            <a:r>
              <a:rPr sz="2600" spc="-5" dirty="0">
                <a:latin typeface="Calibri"/>
                <a:cs typeface="Calibri"/>
              </a:rPr>
              <a:t>Encrypts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files,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demands ransom for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the</a:t>
            </a:r>
            <a:r>
              <a:rPr sz="2600" spc="-1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key</a:t>
            </a:r>
            <a:endParaRPr sz="2600">
              <a:latin typeface="Calibri"/>
              <a:cs typeface="Calibri"/>
            </a:endParaRPr>
          </a:p>
          <a:p>
            <a:pPr marL="406400" marR="294005" indent="-393700">
              <a:lnSpc>
                <a:spcPts val="3100"/>
              </a:lnSpc>
              <a:spcBef>
                <a:spcPts val="185"/>
              </a:spcBef>
              <a:buFont typeface="Arial MT"/>
              <a:buChar char="•"/>
              <a:tabLst>
                <a:tab pos="405765" algn="l"/>
                <a:tab pos="406400" algn="l"/>
              </a:tabLst>
            </a:pPr>
            <a:r>
              <a:rPr sz="2600" spc="-5" dirty="0">
                <a:latin typeface="Calibri"/>
                <a:cs typeface="Calibri"/>
              </a:rPr>
              <a:t>Doesn't </a:t>
            </a:r>
            <a:r>
              <a:rPr sz="2600" spc="-10" dirty="0">
                <a:latin typeface="Calibri"/>
                <a:cs typeface="Calibri"/>
              </a:rPr>
              <a:t>need </a:t>
            </a:r>
            <a:r>
              <a:rPr sz="2600" dirty="0">
                <a:latin typeface="Calibri"/>
                <a:cs typeface="Calibri"/>
              </a:rPr>
              <a:t>to </a:t>
            </a:r>
            <a:r>
              <a:rPr sz="2600" spc="-5" dirty="0">
                <a:latin typeface="Calibri"/>
                <a:cs typeface="Calibri"/>
              </a:rPr>
              <a:t>be reported </a:t>
            </a:r>
            <a:r>
              <a:rPr sz="2600" dirty="0">
                <a:latin typeface="Calibri"/>
                <a:cs typeface="Calibri"/>
              </a:rPr>
              <a:t>as a </a:t>
            </a:r>
            <a:r>
              <a:rPr sz="2600" spc="-5" dirty="0">
                <a:latin typeface="Calibri"/>
                <a:cs typeface="Calibri"/>
              </a:rPr>
              <a:t>breach, </a:t>
            </a:r>
            <a:r>
              <a:rPr sz="2600" spc="-57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because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no</a:t>
            </a:r>
            <a:r>
              <a:rPr sz="260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data </a:t>
            </a:r>
            <a:r>
              <a:rPr sz="2600" dirty="0">
                <a:latin typeface="Calibri"/>
                <a:cs typeface="Calibri"/>
              </a:rPr>
              <a:t>was</a:t>
            </a:r>
            <a:r>
              <a:rPr sz="2600" spc="-5" dirty="0">
                <a:latin typeface="Calibri"/>
                <a:cs typeface="Calibri"/>
              </a:rPr>
              <a:t> stolen</a:t>
            </a:r>
            <a:endParaRPr sz="26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98320" y="2246376"/>
            <a:ext cx="5489448" cy="185928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6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95953" y="821943"/>
            <a:ext cx="6295390" cy="3454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0050" indent="-3873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99415" algn="l"/>
                <a:tab pos="400050" algn="l"/>
              </a:tabLst>
            </a:pPr>
            <a:r>
              <a:rPr sz="2500" spc="-5" dirty="0">
                <a:latin typeface="Calibri"/>
                <a:cs typeface="Calibri"/>
              </a:rPr>
              <a:t>Worm:</a:t>
            </a:r>
            <a:endParaRPr sz="2500">
              <a:latin typeface="Calibri"/>
              <a:cs typeface="Calibri"/>
            </a:endParaRPr>
          </a:p>
          <a:p>
            <a:pPr marL="857250" marR="5080" lvl="1" indent="-387350">
              <a:lnSpc>
                <a:spcPct val="100000"/>
              </a:lnSpc>
              <a:buFont typeface="Arial MT"/>
              <a:buChar char="•"/>
              <a:tabLst>
                <a:tab pos="856615" algn="l"/>
                <a:tab pos="857250" algn="l"/>
              </a:tabLst>
            </a:pPr>
            <a:r>
              <a:rPr sz="2500" dirty="0">
                <a:latin typeface="Calibri"/>
                <a:cs typeface="Calibri"/>
              </a:rPr>
              <a:t>Replicates </a:t>
            </a:r>
            <a:r>
              <a:rPr sz="2500" spc="-5" dirty="0">
                <a:latin typeface="Calibri"/>
                <a:cs typeface="Calibri"/>
              </a:rPr>
              <a:t>and propagates without </a:t>
            </a:r>
            <a:r>
              <a:rPr sz="2500" dirty="0">
                <a:latin typeface="Calibri"/>
                <a:cs typeface="Calibri"/>
              </a:rPr>
              <a:t>a </a:t>
            </a:r>
            <a:r>
              <a:rPr sz="2500" spc="-5" dirty="0">
                <a:latin typeface="Calibri"/>
                <a:cs typeface="Calibri"/>
              </a:rPr>
              <a:t>host, </a:t>
            </a:r>
            <a:r>
              <a:rPr sz="2500" spc="-55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often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through </a:t>
            </a:r>
            <a:r>
              <a:rPr sz="2500" dirty="0">
                <a:latin typeface="Calibri"/>
                <a:cs typeface="Calibri"/>
              </a:rPr>
              <a:t>email</a:t>
            </a:r>
            <a:endParaRPr sz="2500">
              <a:latin typeface="Calibri"/>
              <a:cs typeface="Calibri"/>
            </a:endParaRPr>
          </a:p>
          <a:p>
            <a:pPr marL="400050" indent="-387350">
              <a:lnSpc>
                <a:spcPct val="100000"/>
              </a:lnSpc>
              <a:buFont typeface="Arial MT"/>
              <a:buChar char="•"/>
              <a:tabLst>
                <a:tab pos="399415" algn="l"/>
                <a:tab pos="400050" algn="l"/>
              </a:tabLst>
            </a:pPr>
            <a:r>
              <a:rPr sz="2500" spc="-5" dirty="0">
                <a:latin typeface="Calibri"/>
                <a:cs typeface="Calibri"/>
              </a:rPr>
              <a:t>Infamous</a:t>
            </a:r>
            <a:r>
              <a:rPr sz="2500" spc="-5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examples:</a:t>
            </a:r>
            <a:endParaRPr sz="2500">
              <a:latin typeface="Calibri"/>
              <a:cs typeface="Calibri"/>
            </a:endParaRPr>
          </a:p>
          <a:p>
            <a:pPr marL="857250" lvl="1" indent="-387350">
              <a:lnSpc>
                <a:spcPct val="100000"/>
              </a:lnSpc>
              <a:buFont typeface="Arial MT"/>
              <a:buChar char="•"/>
              <a:tabLst>
                <a:tab pos="856615" algn="l"/>
                <a:tab pos="857250" algn="l"/>
              </a:tabLst>
            </a:pPr>
            <a:r>
              <a:rPr sz="2500" spc="-5" dirty="0">
                <a:latin typeface="Calibri"/>
                <a:cs typeface="Calibri"/>
              </a:rPr>
              <a:t>Code</a:t>
            </a:r>
            <a:r>
              <a:rPr sz="2500" spc="-3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Red</a:t>
            </a:r>
            <a:endParaRPr sz="2500">
              <a:latin typeface="Calibri"/>
              <a:cs typeface="Calibri"/>
            </a:endParaRPr>
          </a:p>
          <a:p>
            <a:pPr marL="857250" lvl="1" indent="-387350">
              <a:lnSpc>
                <a:spcPct val="100000"/>
              </a:lnSpc>
              <a:buFont typeface="Arial MT"/>
              <a:buChar char="•"/>
              <a:tabLst>
                <a:tab pos="856615" algn="l"/>
                <a:tab pos="857250" algn="l"/>
              </a:tabLst>
            </a:pPr>
            <a:r>
              <a:rPr sz="2500" spc="-5" dirty="0">
                <a:latin typeface="Calibri"/>
                <a:cs typeface="Calibri"/>
              </a:rPr>
              <a:t>Nimda</a:t>
            </a:r>
            <a:endParaRPr sz="2500">
              <a:latin typeface="Calibri"/>
              <a:cs typeface="Calibri"/>
            </a:endParaRPr>
          </a:p>
          <a:p>
            <a:pPr marL="400050" marR="302260" indent="-387350">
              <a:lnSpc>
                <a:spcPct val="100000"/>
              </a:lnSpc>
              <a:buFont typeface="Arial MT"/>
              <a:buChar char="•"/>
              <a:tabLst>
                <a:tab pos="399415" algn="l"/>
                <a:tab pos="400050" algn="l"/>
              </a:tabLst>
            </a:pPr>
            <a:r>
              <a:rPr sz="2500" dirty="0">
                <a:latin typeface="Calibri"/>
                <a:cs typeface="Calibri"/>
              </a:rPr>
              <a:t>Can </a:t>
            </a:r>
            <a:r>
              <a:rPr sz="2500" spc="-5" dirty="0">
                <a:latin typeface="Calibri"/>
                <a:cs typeface="Calibri"/>
              </a:rPr>
              <a:t>infect </a:t>
            </a:r>
            <a:r>
              <a:rPr sz="2500" dirty="0">
                <a:latin typeface="Calibri"/>
                <a:cs typeface="Calibri"/>
              </a:rPr>
              <a:t>every </a:t>
            </a:r>
            <a:r>
              <a:rPr sz="2500" spc="-5" dirty="0">
                <a:latin typeface="Calibri"/>
                <a:cs typeface="Calibri"/>
              </a:rPr>
              <a:t>computer </a:t>
            </a:r>
            <a:r>
              <a:rPr sz="2500" dirty="0">
                <a:latin typeface="Calibri"/>
                <a:cs typeface="Calibri"/>
              </a:rPr>
              <a:t>in the </a:t>
            </a:r>
            <a:r>
              <a:rPr sz="2500" spc="-5" dirty="0">
                <a:latin typeface="Calibri"/>
                <a:cs typeface="Calibri"/>
              </a:rPr>
              <a:t>world </a:t>
            </a:r>
            <a:r>
              <a:rPr sz="2500" dirty="0">
                <a:latin typeface="Calibri"/>
                <a:cs typeface="Calibri"/>
              </a:rPr>
              <a:t>in a </a:t>
            </a:r>
            <a:r>
              <a:rPr sz="2500" spc="-55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short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time:</a:t>
            </a:r>
            <a:endParaRPr sz="2500">
              <a:latin typeface="Calibri"/>
              <a:cs typeface="Calibri"/>
            </a:endParaRPr>
          </a:p>
          <a:p>
            <a:pPr marL="857250" lvl="1" indent="-387350">
              <a:lnSpc>
                <a:spcPct val="100000"/>
              </a:lnSpc>
              <a:buFont typeface="Arial MT"/>
              <a:buChar char="•"/>
              <a:tabLst>
                <a:tab pos="856615" algn="l"/>
                <a:tab pos="857250" algn="l"/>
              </a:tabLst>
            </a:pPr>
            <a:r>
              <a:rPr sz="2500" dirty="0">
                <a:latin typeface="Calibri"/>
                <a:cs typeface="Calibri"/>
              </a:rPr>
              <a:t>At</a:t>
            </a:r>
            <a:r>
              <a:rPr sz="2500" spc="-2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least</a:t>
            </a:r>
            <a:r>
              <a:rPr sz="2500" spc="-2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in</a:t>
            </a:r>
            <a:r>
              <a:rPr sz="2500" spc="-2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theory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13766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</a:t>
            </a:r>
            <a:r>
              <a:rPr dirty="0"/>
              <a:t>o</a:t>
            </a:r>
            <a:r>
              <a:rPr spc="-10" dirty="0"/>
              <a:t>r</a:t>
            </a:r>
            <a:r>
              <a:rPr dirty="0"/>
              <a:t>ms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64203" y="822452"/>
            <a:ext cx="6576695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0" indent="-4191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431165" algn="l"/>
                <a:tab pos="431800" algn="l"/>
              </a:tabLst>
            </a:pPr>
            <a:r>
              <a:rPr sz="3000" spc="-5" dirty="0">
                <a:latin typeface="Calibri"/>
                <a:cs typeface="Calibri"/>
              </a:rPr>
              <a:t>Insidious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attack</a:t>
            </a:r>
            <a:r>
              <a:rPr sz="3000" spc="-1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against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networks</a:t>
            </a:r>
            <a:endParaRPr sz="3000">
              <a:latin typeface="Calibri"/>
              <a:cs typeface="Calibri"/>
            </a:endParaRPr>
          </a:p>
          <a:p>
            <a:pPr marL="431800" indent="-419100">
              <a:lnSpc>
                <a:spcPct val="100000"/>
              </a:lnSpc>
              <a:buFont typeface="Arial MT"/>
              <a:buChar char="•"/>
              <a:tabLst>
                <a:tab pos="431165" algn="l"/>
                <a:tab pos="431800" algn="l"/>
              </a:tabLst>
            </a:pPr>
            <a:r>
              <a:rPr sz="3000" spc="-5" dirty="0">
                <a:latin typeface="Calibri"/>
                <a:cs typeface="Calibri"/>
              </a:rPr>
              <a:t>Disguise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themselves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as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useful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programs</a:t>
            </a:r>
            <a:endParaRPr sz="3000">
              <a:latin typeface="Calibri"/>
              <a:cs typeface="Calibri"/>
            </a:endParaRPr>
          </a:p>
          <a:p>
            <a:pPr marL="889000" lvl="1" indent="-419100">
              <a:lnSpc>
                <a:spcPct val="100000"/>
              </a:lnSpc>
              <a:buFont typeface="Arial MT"/>
              <a:buChar char="•"/>
              <a:tabLst>
                <a:tab pos="888365" algn="l"/>
                <a:tab pos="889000" algn="l"/>
              </a:tabLst>
            </a:pPr>
            <a:r>
              <a:rPr sz="3000" spc="-5" dirty="0">
                <a:latin typeface="Calibri"/>
                <a:cs typeface="Calibri"/>
              </a:rPr>
              <a:t>Hide</a:t>
            </a:r>
            <a:r>
              <a:rPr sz="3000" spc="-3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malicious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content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in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dirty="0">
                <a:latin typeface="Calibri"/>
                <a:cs typeface="Calibri"/>
              </a:rPr>
              <a:t>program</a:t>
            </a:r>
            <a:endParaRPr sz="3000">
              <a:latin typeface="Calibri"/>
              <a:cs typeface="Calibri"/>
            </a:endParaRPr>
          </a:p>
          <a:p>
            <a:pPr marL="1346200" lvl="2" indent="-419100">
              <a:lnSpc>
                <a:spcPct val="100000"/>
              </a:lnSpc>
              <a:buFont typeface="Arial MT"/>
              <a:buChar char="•"/>
              <a:tabLst>
                <a:tab pos="1345565" algn="l"/>
                <a:tab pos="1346200" algn="l"/>
              </a:tabLst>
            </a:pPr>
            <a:r>
              <a:rPr sz="3000" spc="-5" dirty="0">
                <a:latin typeface="Calibri"/>
                <a:cs typeface="Calibri"/>
              </a:rPr>
              <a:t>Backdoors</a:t>
            </a:r>
            <a:endParaRPr sz="3000">
              <a:latin typeface="Calibri"/>
              <a:cs typeface="Calibri"/>
            </a:endParaRPr>
          </a:p>
          <a:p>
            <a:pPr marL="1346200" lvl="2" indent="-419100">
              <a:lnSpc>
                <a:spcPct val="100000"/>
              </a:lnSpc>
              <a:buFont typeface="Arial MT"/>
              <a:buChar char="•"/>
              <a:tabLst>
                <a:tab pos="1345565" algn="l"/>
                <a:tab pos="1346200" algn="l"/>
              </a:tabLst>
            </a:pPr>
            <a:r>
              <a:rPr sz="3000" spc="-5" dirty="0">
                <a:latin typeface="Calibri"/>
                <a:cs typeface="Calibri"/>
              </a:rPr>
              <a:t>Rootkits</a:t>
            </a:r>
            <a:endParaRPr sz="3000">
              <a:latin typeface="Calibri"/>
              <a:cs typeface="Calibri"/>
            </a:endParaRPr>
          </a:p>
          <a:p>
            <a:pPr marL="889000" lvl="1" indent="-419100">
              <a:lnSpc>
                <a:spcPct val="100000"/>
              </a:lnSpc>
              <a:buFont typeface="Arial MT"/>
              <a:buChar char="•"/>
              <a:tabLst>
                <a:tab pos="888365" algn="l"/>
                <a:tab pos="889000" algn="l"/>
              </a:tabLst>
            </a:pPr>
            <a:r>
              <a:rPr sz="3000" dirty="0">
                <a:latin typeface="Calibri"/>
                <a:cs typeface="Calibri"/>
              </a:rPr>
              <a:t>Allow</a:t>
            </a:r>
            <a:r>
              <a:rPr sz="3000" spc="-1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attackers</a:t>
            </a:r>
            <a:r>
              <a:rPr sz="3000" spc="-20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remote</a:t>
            </a:r>
            <a:r>
              <a:rPr sz="3000" spc="-2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access</a:t>
            </a:r>
            <a:endParaRPr sz="3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8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30937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Trojan</a:t>
            </a:r>
            <a:r>
              <a:rPr spc="-65" dirty="0"/>
              <a:t> </a:t>
            </a:r>
            <a:r>
              <a:rPr spc="-5" dirty="0"/>
              <a:t>Programs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95953" y="821943"/>
            <a:ext cx="6431915" cy="307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0050" indent="-3873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99415" algn="l"/>
                <a:tab pos="400050" algn="l"/>
              </a:tabLst>
            </a:pPr>
            <a:r>
              <a:rPr sz="2500" spc="-5" dirty="0">
                <a:latin typeface="Calibri"/>
                <a:cs typeface="Calibri"/>
              </a:rPr>
              <a:t>Identify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traffic on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uncommon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ports</a:t>
            </a:r>
            <a:endParaRPr sz="2500">
              <a:latin typeface="Calibri"/>
              <a:cs typeface="Calibri"/>
            </a:endParaRPr>
          </a:p>
          <a:p>
            <a:pPr marL="400050" marR="367665" indent="-387350">
              <a:lnSpc>
                <a:spcPct val="100000"/>
              </a:lnSpc>
              <a:buFont typeface="Arial MT"/>
              <a:buChar char="•"/>
              <a:tabLst>
                <a:tab pos="399415" algn="l"/>
                <a:tab pos="400050" algn="l"/>
              </a:tabLst>
            </a:pPr>
            <a:r>
              <a:rPr sz="2500" dirty="0">
                <a:latin typeface="Calibri"/>
                <a:cs typeface="Calibri"/>
              </a:rPr>
              <a:t>Can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block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this</a:t>
            </a:r>
            <a:r>
              <a:rPr sz="2500" spc="-2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type</a:t>
            </a:r>
            <a:r>
              <a:rPr sz="2500" spc="-5" dirty="0">
                <a:latin typeface="Calibri"/>
                <a:cs typeface="Calibri"/>
              </a:rPr>
              <a:t> of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attack,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if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your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firewall </a:t>
            </a:r>
            <a:r>
              <a:rPr sz="2500" spc="-55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filters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outgoing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traffic:</a:t>
            </a:r>
            <a:endParaRPr sz="2500">
              <a:latin typeface="Calibri"/>
              <a:cs typeface="Calibri"/>
            </a:endParaRPr>
          </a:p>
          <a:p>
            <a:pPr marL="857250" marR="5080" lvl="1" indent="-387350">
              <a:lnSpc>
                <a:spcPct val="100000"/>
              </a:lnSpc>
              <a:buFont typeface="Arial MT"/>
              <a:buChar char="•"/>
              <a:tabLst>
                <a:tab pos="856615" algn="l"/>
                <a:tab pos="857250" algn="l"/>
              </a:tabLst>
            </a:pPr>
            <a:r>
              <a:rPr sz="2500" spc="-5" dirty="0">
                <a:latin typeface="Calibri"/>
                <a:cs typeface="Calibri"/>
              </a:rPr>
              <a:t>Windows </a:t>
            </a:r>
            <a:r>
              <a:rPr sz="2500" dirty="0">
                <a:latin typeface="Calibri"/>
                <a:cs typeface="Calibri"/>
              </a:rPr>
              <a:t>Firewall in XP </a:t>
            </a:r>
            <a:r>
              <a:rPr sz="2500" spc="-5" dirty="0">
                <a:latin typeface="Calibri"/>
                <a:cs typeface="Calibri"/>
              </a:rPr>
              <a:t>SP2, Vista, and </a:t>
            </a:r>
            <a:r>
              <a:rPr sz="2500" dirty="0">
                <a:latin typeface="Calibri"/>
                <a:cs typeface="Calibri"/>
              </a:rPr>
              <a:t>Win </a:t>
            </a:r>
            <a:r>
              <a:rPr sz="2500" spc="-55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7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does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not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filter</a:t>
            </a:r>
            <a:r>
              <a:rPr sz="2500" spc="-5" dirty="0">
                <a:latin typeface="Calibri"/>
                <a:cs typeface="Calibri"/>
              </a:rPr>
              <a:t> outgoing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traffic by default</a:t>
            </a:r>
            <a:endParaRPr sz="2500">
              <a:latin typeface="Calibri"/>
              <a:cs typeface="Calibri"/>
            </a:endParaRPr>
          </a:p>
          <a:p>
            <a:pPr marL="400050" marR="324485" indent="-387350">
              <a:lnSpc>
                <a:spcPct val="100000"/>
              </a:lnSpc>
              <a:buFont typeface="Arial MT"/>
              <a:buChar char="•"/>
              <a:tabLst>
                <a:tab pos="399415" algn="l"/>
                <a:tab pos="400050" algn="l"/>
              </a:tabLst>
            </a:pPr>
            <a:r>
              <a:rPr sz="2500" spc="-5" dirty="0">
                <a:latin typeface="Calibri"/>
                <a:cs typeface="Calibri"/>
              </a:rPr>
              <a:t>Trojan programs </a:t>
            </a:r>
            <a:r>
              <a:rPr sz="2500" dirty="0">
                <a:latin typeface="Calibri"/>
                <a:cs typeface="Calibri"/>
              </a:rPr>
              <a:t>can </a:t>
            </a:r>
            <a:r>
              <a:rPr sz="2500" spc="-5" dirty="0">
                <a:latin typeface="Calibri"/>
                <a:cs typeface="Calibri"/>
              </a:rPr>
              <a:t>use known ports </a:t>
            </a:r>
            <a:r>
              <a:rPr sz="2500" dirty="0">
                <a:latin typeface="Calibri"/>
                <a:cs typeface="Calibri"/>
              </a:rPr>
              <a:t>to get </a:t>
            </a:r>
            <a:r>
              <a:rPr sz="2500" spc="-55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through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firewalls</a:t>
            </a:r>
            <a:endParaRPr sz="2500">
              <a:latin typeface="Calibri"/>
              <a:cs typeface="Calibri"/>
            </a:endParaRPr>
          </a:p>
          <a:p>
            <a:pPr marL="857250" lvl="1" indent="-387350">
              <a:lnSpc>
                <a:spcPct val="100000"/>
              </a:lnSpc>
              <a:buFont typeface="Arial MT"/>
              <a:buChar char="•"/>
              <a:tabLst>
                <a:tab pos="856615" algn="l"/>
                <a:tab pos="857250" algn="l"/>
              </a:tabLst>
            </a:pPr>
            <a:r>
              <a:rPr sz="2500" spc="-5" dirty="0">
                <a:latin typeface="Calibri"/>
                <a:cs typeface="Calibri"/>
              </a:rPr>
              <a:t>HTTP</a:t>
            </a:r>
            <a:r>
              <a:rPr sz="2500" spc="-2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(TCP</a:t>
            </a:r>
            <a:r>
              <a:rPr sz="2500" spc="-2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80)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or DNS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(UDP</a:t>
            </a:r>
            <a:r>
              <a:rPr sz="2500" spc="-2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53)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9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16605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Fire</a:t>
            </a:r>
            <a:r>
              <a:rPr dirty="0"/>
              <a:t>wa</a:t>
            </a:r>
            <a:r>
              <a:rPr spc="-5" dirty="0"/>
              <a:t>ll</a:t>
            </a:r>
            <a:r>
              <a:rPr dirty="0"/>
              <a:t>s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95953" y="821943"/>
            <a:ext cx="6597650" cy="307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0050" marR="151130" indent="-3873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99415" algn="l"/>
                <a:tab pos="400050" algn="l"/>
              </a:tabLst>
            </a:pPr>
            <a:r>
              <a:rPr sz="2500" spc="-5" dirty="0">
                <a:latin typeface="Calibri"/>
                <a:cs typeface="Calibri"/>
              </a:rPr>
              <a:t>Sends information from </a:t>
            </a:r>
            <a:r>
              <a:rPr sz="2500" dirty="0">
                <a:latin typeface="Calibri"/>
                <a:cs typeface="Calibri"/>
              </a:rPr>
              <a:t>the infected </a:t>
            </a:r>
            <a:r>
              <a:rPr sz="2500" spc="-5" dirty="0">
                <a:latin typeface="Calibri"/>
                <a:cs typeface="Calibri"/>
              </a:rPr>
              <a:t>computer </a:t>
            </a:r>
            <a:r>
              <a:rPr sz="2500" spc="-55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to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the attacker</a:t>
            </a:r>
            <a:endParaRPr sz="2500">
              <a:latin typeface="Calibri"/>
              <a:cs typeface="Calibri"/>
            </a:endParaRPr>
          </a:p>
          <a:p>
            <a:pPr marL="857250" lvl="1" indent="-387350">
              <a:lnSpc>
                <a:spcPct val="100000"/>
              </a:lnSpc>
              <a:buFont typeface="Arial MT"/>
              <a:buChar char="•"/>
              <a:tabLst>
                <a:tab pos="856615" algn="l"/>
                <a:tab pos="857250" algn="l"/>
              </a:tabLst>
            </a:pPr>
            <a:r>
              <a:rPr sz="2500" spc="-5" dirty="0">
                <a:latin typeface="Calibri"/>
                <a:cs typeface="Calibri"/>
              </a:rPr>
              <a:t>Confidential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financial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data</a:t>
            </a:r>
            <a:endParaRPr sz="2500">
              <a:latin typeface="Calibri"/>
              <a:cs typeface="Calibri"/>
            </a:endParaRPr>
          </a:p>
          <a:p>
            <a:pPr marL="857250" lvl="1" indent="-387350">
              <a:lnSpc>
                <a:spcPct val="100000"/>
              </a:lnSpc>
              <a:buFont typeface="Arial MT"/>
              <a:buChar char="•"/>
              <a:tabLst>
                <a:tab pos="856615" algn="l"/>
                <a:tab pos="857250" algn="l"/>
              </a:tabLst>
            </a:pPr>
            <a:r>
              <a:rPr sz="2500" spc="-5" dirty="0">
                <a:latin typeface="Calibri"/>
                <a:cs typeface="Calibri"/>
              </a:rPr>
              <a:t>Passwords</a:t>
            </a:r>
            <a:endParaRPr sz="2500">
              <a:latin typeface="Calibri"/>
              <a:cs typeface="Calibri"/>
            </a:endParaRPr>
          </a:p>
          <a:p>
            <a:pPr marL="857250" lvl="1" indent="-387350">
              <a:lnSpc>
                <a:spcPct val="100000"/>
              </a:lnSpc>
              <a:buFont typeface="Arial MT"/>
              <a:buChar char="•"/>
              <a:tabLst>
                <a:tab pos="856615" algn="l"/>
                <a:tab pos="857250" algn="l"/>
              </a:tabLst>
            </a:pPr>
            <a:r>
              <a:rPr sz="2500" spc="-5" dirty="0">
                <a:latin typeface="Calibri"/>
                <a:cs typeface="Calibri"/>
              </a:rPr>
              <a:t>PINs</a:t>
            </a:r>
            <a:endParaRPr sz="2500">
              <a:latin typeface="Calibri"/>
              <a:cs typeface="Calibri"/>
            </a:endParaRPr>
          </a:p>
          <a:p>
            <a:pPr marL="857250" lvl="1" indent="-387350">
              <a:lnSpc>
                <a:spcPct val="100000"/>
              </a:lnSpc>
              <a:buFont typeface="Arial MT"/>
              <a:buChar char="•"/>
              <a:tabLst>
                <a:tab pos="856615" algn="l"/>
                <a:tab pos="857250" algn="l"/>
              </a:tabLst>
            </a:pPr>
            <a:r>
              <a:rPr sz="2500" spc="-5" dirty="0">
                <a:latin typeface="Calibri"/>
                <a:cs typeface="Calibri"/>
              </a:rPr>
              <a:t>Any</a:t>
            </a:r>
            <a:r>
              <a:rPr sz="2500" spc="-1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other stored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data</a:t>
            </a:r>
            <a:endParaRPr sz="2500">
              <a:latin typeface="Calibri"/>
              <a:cs typeface="Calibri"/>
            </a:endParaRPr>
          </a:p>
          <a:p>
            <a:pPr marL="400050" indent="-387350">
              <a:lnSpc>
                <a:spcPct val="100000"/>
              </a:lnSpc>
              <a:buFont typeface="Arial MT"/>
              <a:buChar char="•"/>
              <a:tabLst>
                <a:tab pos="399415" algn="l"/>
                <a:tab pos="400050" algn="l"/>
              </a:tabLst>
            </a:pPr>
            <a:r>
              <a:rPr sz="2500" dirty="0">
                <a:latin typeface="Calibri"/>
                <a:cs typeface="Calibri"/>
              </a:rPr>
              <a:t>Can</a:t>
            </a:r>
            <a:r>
              <a:rPr sz="2500" spc="-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register each</a:t>
            </a:r>
            <a:r>
              <a:rPr sz="2500" spc="-5" dirty="0">
                <a:latin typeface="Calibri"/>
                <a:cs typeface="Calibri"/>
              </a:rPr>
              <a:t> keystroke</a:t>
            </a:r>
            <a:r>
              <a:rPr sz="2500" dirty="0">
                <a:latin typeface="Calibri"/>
                <a:cs typeface="Calibri"/>
              </a:rPr>
              <a:t> entered</a:t>
            </a:r>
            <a:r>
              <a:rPr sz="2500" spc="-5" dirty="0">
                <a:latin typeface="Calibri"/>
                <a:cs typeface="Calibri"/>
              </a:rPr>
              <a:t> (keylogger)</a:t>
            </a:r>
            <a:endParaRPr sz="2500">
              <a:latin typeface="Calibri"/>
              <a:cs typeface="Calibri"/>
            </a:endParaRPr>
          </a:p>
          <a:p>
            <a:pPr marL="400050" indent="-387350">
              <a:lnSpc>
                <a:spcPct val="100000"/>
              </a:lnSpc>
              <a:buFont typeface="Arial MT"/>
              <a:buChar char="•"/>
              <a:tabLst>
                <a:tab pos="399415" algn="l"/>
                <a:tab pos="400050" algn="l"/>
              </a:tabLst>
            </a:pPr>
            <a:r>
              <a:rPr sz="2500" spc="-5" dirty="0">
                <a:latin typeface="Calibri"/>
                <a:cs typeface="Calibri"/>
              </a:rPr>
              <a:t>Prevalent</a:t>
            </a:r>
            <a:r>
              <a:rPr sz="2500" spc="-2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technology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10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16135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Sp</a:t>
            </a:r>
            <a:r>
              <a:rPr spc="-10" dirty="0"/>
              <a:t>y</a:t>
            </a:r>
            <a:r>
              <a:rPr dirty="0"/>
              <a:t>wa</a:t>
            </a:r>
            <a:r>
              <a:rPr spc="-5" dirty="0"/>
              <a:t>r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315003" y="884428"/>
            <a:ext cx="6060440" cy="2698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indent="-368300">
              <a:lnSpc>
                <a:spcPts val="2630"/>
              </a:lnSpc>
              <a:spcBef>
                <a:spcPts val="100"/>
              </a:spcBef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2200" spc="-5" dirty="0">
                <a:latin typeface="Calibri"/>
                <a:cs typeface="Calibri"/>
              </a:rPr>
              <a:t>Similar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spyware</a:t>
            </a:r>
            <a:endParaRPr sz="2200">
              <a:latin typeface="Calibri"/>
              <a:cs typeface="Calibri"/>
            </a:endParaRPr>
          </a:p>
          <a:p>
            <a:pPr marL="838200" lvl="1" indent="-368300">
              <a:lnSpc>
                <a:spcPts val="2605"/>
              </a:lnSpc>
              <a:buFont typeface="Arial MT"/>
              <a:buChar char="•"/>
              <a:tabLst>
                <a:tab pos="837565" algn="l"/>
                <a:tab pos="838200" algn="l"/>
              </a:tabLst>
            </a:pPr>
            <a:r>
              <a:rPr sz="2200" spc="-5" dirty="0">
                <a:latin typeface="Calibri"/>
                <a:cs typeface="Calibri"/>
              </a:rPr>
              <a:t>Can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be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installed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without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user being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aware</a:t>
            </a:r>
            <a:endParaRPr sz="2200">
              <a:latin typeface="Calibri"/>
              <a:cs typeface="Calibri"/>
            </a:endParaRPr>
          </a:p>
          <a:p>
            <a:pPr marL="381000" indent="-368300">
              <a:lnSpc>
                <a:spcPts val="2615"/>
              </a:lnSpc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2200" dirty="0">
                <a:latin typeface="Calibri"/>
                <a:cs typeface="Calibri"/>
              </a:rPr>
              <a:t>Sometimes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displays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banner</a:t>
            </a:r>
            <a:endParaRPr sz="2200">
              <a:latin typeface="Calibri"/>
              <a:cs typeface="Calibri"/>
            </a:endParaRPr>
          </a:p>
          <a:p>
            <a:pPr marL="381000" indent="-368300">
              <a:lnSpc>
                <a:spcPts val="2615"/>
              </a:lnSpc>
              <a:spcBef>
                <a:spcPts val="70"/>
              </a:spcBef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2200" spc="-5" dirty="0">
                <a:latin typeface="Calibri"/>
                <a:cs typeface="Calibri"/>
              </a:rPr>
              <a:t>Main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goals:</a:t>
            </a:r>
            <a:endParaRPr sz="2200">
              <a:latin typeface="Calibri"/>
              <a:cs typeface="Calibri"/>
            </a:endParaRPr>
          </a:p>
          <a:p>
            <a:pPr marL="838200" lvl="1" indent="-368300">
              <a:lnSpc>
                <a:spcPts val="2615"/>
              </a:lnSpc>
              <a:buFont typeface="Arial MT"/>
              <a:buChar char="•"/>
              <a:tabLst>
                <a:tab pos="837565" algn="l"/>
                <a:tab pos="838200" algn="l"/>
              </a:tabLst>
            </a:pPr>
            <a:r>
              <a:rPr sz="2200" spc="-5" dirty="0">
                <a:latin typeface="Calibri"/>
                <a:cs typeface="Calibri"/>
              </a:rPr>
              <a:t>Determine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user’s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online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purchasing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habits</a:t>
            </a:r>
            <a:endParaRPr sz="2200">
              <a:latin typeface="Calibri"/>
              <a:cs typeface="Calibri"/>
            </a:endParaRPr>
          </a:p>
          <a:p>
            <a:pPr marL="838200" lvl="1" indent="-368300">
              <a:lnSpc>
                <a:spcPts val="2630"/>
              </a:lnSpc>
              <a:spcBef>
                <a:spcPts val="50"/>
              </a:spcBef>
              <a:buFont typeface="Arial MT"/>
              <a:buChar char="•"/>
              <a:tabLst>
                <a:tab pos="837565" algn="l"/>
                <a:tab pos="838200" algn="l"/>
              </a:tabLst>
            </a:pPr>
            <a:r>
              <a:rPr sz="2200" spc="-5" dirty="0">
                <a:latin typeface="Calibri"/>
                <a:cs typeface="Calibri"/>
              </a:rPr>
              <a:t>Tailored</a:t>
            </a:r>
            <a:r>
              <a:rPr sz="2200" spc="-3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advertisement</a:t>
            </a:r>
            <a:endParaRPr sz="2200">
              <a:latin typeface="Calibri"/>
              <a:cs typeface="Calibri"/>
            </a:endParaRPr>
          </a:p>
          <a:p>
            <a:pPr marL="381000" indent="-368300">
              <a:lnSpc>
                <a:spcPts val="2605"/>
              </a:lnSpc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2200" spc="-5" dirty="0">
                <a:latin typeface="Calibri"/>
                <a:cs typeface="Calibri"/>
              </a:rPr>
              <a:t>Main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problem</a:t>
            </a:r>
            <a:endParaRPr sz="2200">
              <a:latin typeface="Calibri"/>
              <a:cs typeface="Calibri"/>
            </a:endParaRPr>
          </a:p>
          <a:p>
            <a:pPr marL="838200" lvl="1" indent="-368300">
              <a:lnSpc>
                <a:spcPts val="2615"/>
              </a:lnSpc>
              <a:buFont typeface="Arial MT"/>
              <a:buChar char="•"/>
              <a:tabLst>
                <a:tab pos="837565" algn="l"/>
                <a:tab pos="838200" algn="l"/>
              </a:tabLst>
            </a:pPr>
            <a:r>
              <a:rPr sz="2200" spc="-5" dirty="0">
                <a:latin typeface="Calibri"/>
                <a:cs typeface="Calibri"/>
              </a:rPr>
              <a:t>Slows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down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computers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11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14624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spc="-5" dirty="0"/>
              <a:t>d</a:t>
            </a:r>
            <a:r>
              <a:rPr dirty="0"/>
              <a:t>w</a:t>
            </a:r>
            <a:r>
              <a:rPr spc="-5" dirty="0"/>
              <a:t>a</a:t>
            </a:r>
            <a:r>
              <a:rPr spc="-10" dirty="0"/>
              <a:t>r</a:t>
            </a:r>
            <a:r>
              <a:rPr dirty="0"/>
              <a:t>e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1905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14662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Bo</a:t>
            </a:r>
            <a:r>
              <a:rPr spc="-10" dirty="0"/>
              <a:t>t</a:t>
            </a:r>
            <a:r>
              <a:rPr spc="-5" dirty="0"/>
              <a:t>n</a:t>
            </a:r>
            <a:r>
              <a:rPr spc="-10" dirty="0"/>
              <a:t>et</a:t>
            </a:r>
            <a:r>
              <a:rPr dirty="0"/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40403" y="828548"/>
            <a:ext cx="6567170" cy="1589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111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Calibri"/>
                <a:cs typeface="Calibri"/>
              </a:rPr>
              <a:t>A</a:t>
            </a:r>
            <a:r>
              <a:rPr sz="1800" spc="15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Botnet</a:t>
            </a:r>
            <a:r>
              <a:rPr sz="1800" spc="16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1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6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network</a:t>
            </a:r>
            <a:r>
              <a:rPr sz="1800" spc="1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16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Internet</a:t>
            </a:r>
            <a:r>
              <a:rPr sz="1800" spc="15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devices</a:t>
            </a:r>
            <a:r>
              <a:rPr sz="1800" spc="16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(i.e.</a:t>
            </a:r>
            <a:r>
              <a:rPr sz="1800" spc="16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computers,</a:t>
            </a:r>
            <a:r>
              <a:rPr sz="1800" spc="16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mobile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etc)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have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been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manipulated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carry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out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malicious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activities.</a:t>
            </a:r>
            <a:endParaRPr sz="18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6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owners</a:t>
            </a:r>
            <a:r>
              <a:rPr sz="1800" dirty="0">
                <a:latin typeface="Calibri"/>
                <a:cs typeface="Calibri"/>
              </a:rPr>
              <a:t> 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devices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often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unaware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this!</a:t>
            </a:r>
            <a:endParaRPr sz="1800" dirty="0">
              <a:latin typeface="Calibri"/>
              <a:cs typeface="Calibri"/>
            </a:endParaRPr>
          </a:p>
          <a:p>
            <a:pPr marL="355600" marR="5080" indent="-342900">
              <a:lnSpc>
                <a:spcPct val="115599"/>
              </a:lnSpc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Calibri"/>
                <a:cs typeface="Calibri"/>
              </a:rPr>
              <a:t>These</a:t>
            </a:r>
            <a:r>
              <a:rPr sz="1800" spc="1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Bots</a:t>
            </a:r>
            <a:r>
              <a:rPr sz="1800" spc="1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serve</a:t>
            </a:r>
            <a:r>
              <a:rPr sz="1800" spc="1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wishes</a:t>
            </a:r>
            <a:r>
              <a:rPr sz="1800" spc="10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114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some</a:t>
            </a:r>
            <a:r>
              <a:rPr sz="1800" spc="1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master</a:t>
            </a:r>
            <a:r>
              <a:rPr sz="1800" spc="114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known</a:t>
            </a:r>
            <a:r>
              <a:rPr sz="1800" spc="1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1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Command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&amp;</a:t>
            </a:r>
            <a:r>
              <a:rPr sz="1800" spc="-5" dirty="0">
                <a:latin typeface="Calibri"/>
                <a:cs typeface="Calibri"/>
              </a:rPr>
              <a:t> Control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76144" y="2124455"/>
            <a:ext cx="3867911" cy="223723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12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31476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Botnet</a:t>
            </a:r>
            <a:r>
              <a:rPr spc="-75" dirty="0"/>
              <a:t> </a:t>
            </a:r>
            <a:r>
              <a:rPr spc="-5" dirty="0"/>
              <a:t>Examples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13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400050" indent="-387350">
              <a:lnSpc>
                <a:spcPct val="100000"/>
              </a:lnSpc>
              <a:spcBef>
                <a:spcPts val="480"/>
              </a:spcBef>
              <a:buChar char="•"/>
              <a:tabLst>
                <a:tab pos="399415" algn="l"/>
                <a:tab pos="400050" algn="l"/>
              </a:tabLst>
            </a:pPr>
            <a:r>
              <a:rPr dirty="0"/>
              <a:t>Neris</a:t>
            </a:r>
            <a:r>
              <a:rPr spc="-40" dirty="0"/>
              <a:t> </a:t>
            </a:r>
            <a:r>
              <a:rPr dirty="0"/>
              <a:t>|</a:t>
            </a:r>
            <a:r>
              <a:rPr spc="-35" dirty="0"/>
              <a:t> </a:t>
            </a:r>
            <a:r>
              <a:rPr dirty="0"/>
              <a:t>IRC</a:t>
            </a:r>
          </a:p>
          <a:p>
            <a:pPr marL="400050" indent="-387350">
              <a:lnSpc>
                <a:spcPct val="100000"/>
              </a:lnSpc>
              <a:spcBef>
                <a:spcPts val="385"/>
              </a:spcBef>
              <a:buChar char="•"/>
              <a:tabLst>
                <a:tab pos="399415" algn="l"/>
                <a:tab pos="400050" algn="l"/>
              </a:tabLst>
            </a:pPr>
            <a:r>
              <a:rPr spc="-5" dirty="0"/>
              <a:t>Rbot</a:t>
            </a:r>
            <a:r>
              <a:rPr spc="-35" dirty="0"/>
              <a:t> </a:t>
            </a:r>
            <a:r>
              <a:rPr dirty="0"/>
              <a:t>|</a:t>
            </a:r>
            <a:r>
              <a:rPr spc="-30" dirty="0"/>
              <a:t> </a:t>
            </a:r>
            <a:r>
              <a:rPr dirty="0"/>
              <a:t>IRC</a:t>
            </a:r>
          </a:p>
          <a:p>
            <a:pPr marL="400050" indent="-387350">
              <a:lnSpc>
                <a:spcPct val="100000"/>
              </a:lnSpc>
              <a:spcBef>
                <a:spcPts val="505"/>
              </a:spcBef>
              <a:buChar char="•"/>
              <a:tabLst>
                <a:tab pos="399415" algn="l"/>
                <a:tab pos="400050" algn="l"/>
              </a:tabLst>
            </a:pPr>
            <a:r>
              <a:rPr spc="-5" dirty="0"/>
              <a:t>Menti</a:t>
            </a:r>
            <a:r>
              <a:rPr spc="-30" dirty="0"/>
              <a:t> </a:t>
            </a:r>
            <a:r>
              <a:rPr dirty="0"/>
              <a:t>|</a:t>
            </a:r>
            <a:r>
              <a:rPr spc="-30" dirty="0"/>
              <a:t> </a:t>
            </a:r>
            <a:r>
              <a:rPr dirty="0"/>
              <a:t>IRC</a:t>
            </a:r>
          </a:p>
          <a:p>
            <a:pPr marL="400050" indent="-387350">
              <a:lnSpc>
                <a:spcPct val="100000"/>
              </a:lnSpc>
              <a:spcBef>
                <a:spcPts val="409"/>
              </a:spcBef>
              <a:buChar char="•"/>
              <a:tabLst>
                <a:tab pos="399415" algn="l"/>
                <a:tab pos="400050" algn="l"/>
              </a:tabLst>
            </a:pPr>
            <a:r>
              <a:rPr spc="-5" dirty="0"/>
              <a:t>Sogou</a:t>
            </a:r>
            <a:r>
              <a:rPr spc="-50" dirty="0"/>
              <a:t> </a:t>
            </a:r>
            <a:r>
              <a:rPr dirty="0"/>
              <a:t>|</a:t>
            </a:r>
            <a:r>
              <a:rPr spc="-50" dirty="0"/>
              <a:t> </a:t>
            </a:r>
            <a:r>
              <a:rPr spc="-5" dirty="0"/>
              <a:t>HTTP</a:t>
            </a:r>
          </a:p>
          <a:p>
            <a:pPr marL="400050" indent="-387350">
              <a:lnSpc>
                <a:spcPct val="100000"/>
              </a:lnSpc>
              <a:spcBef>
                <a:spcPts val="500"/>
              </a:spcBef>
              <a:buChar char="•"/>
              <a:tabLst>
                <a:tab pos="399415" algn="l"/>
                <a:tab pos="400050" algn="l"/>
              </a:tabLst>
            </a:pPr>
            <a:r>
              <a:rPr dirty="0"/>
              <a:t>Murlo</a:t>
            </a:r>
            <a:r>
              <a:rPr spc="-40" dirty="0"/>
              <a:t> </a:t>
            </a:r>
            <a:r>
              <a:rPr dirty="0"/>
              <a:t>|</a:t>
            </a:r>
            <a:r>
              <a:rPr spc="-35" dirty="0"/>
              <a:t> </a:t>
            </a:r>
            <a:r>
              <a:rPr dirty="0"/>
              <a:t>IRC</a:t>
            </a:r>
          </a:p>
          <a:p>
            <a:pPr marL="400050" indent="-387350">
              <a:lnSpc>
                <a:spcPct val="100000"/>
              </a:lnSpc>
              <a:spcBef>
                <a:spcPts val="385"/>
              </a:spcBef>
              <a:buChar char="•"/>
              <a:tabLst>
                <a:tab pos="399415" algn="l"/>
                <a:tab pos="400050" algn="l"/>
              </a:tabLst>
            </a:pPr>
            <a:r>
              <a:rPr spc="-5" dirty="0"/>
              <a:t>Virut</a:t>
            </a:r>
            <a:r>
              <a:rPr spc="-35" dirty="0"/>
              <a:t> </a:t>
            </a:r>
            <a:r>
              <a:rPr dirty="0"/>
              <a:t>|</a:t>
            </a:r>
            <a:r>
              <a:rPr spc="-30" dirty="0"/>
              <a:t> </a:t>
            </a:r>
            <a:r>
              <a:rPr spc="-5" dirty="0"/>
              <a:t>HTTP</a:t>
            </a:r>
          </a:p>
          <a:p>
            <a:pPr marL="400050" indent="-387350">
              <a:lnSpc>
                <a:spcPct val="100000"/>
              </a:lnSpc>
              <a:spcBef>
                <a:spcPts val="505"/>
              </a:spcBef>
              <a:buChar char="•"/>
              <a:tabLst>
                <a:tab pos="399415" algn="l"/>
                <a:tab pos="400050" algn="l"/>
              </a:tabLst>
            </a:pPr>
            <a:r>
              <a:rPr spc="-5" dirty="0"/>
              <a:t>NSIS</a:t>
            </a:r>
            <a:r>
              <a:rPr spc="-30" dirty="0"/>
              <a:t> </a:t>
            </a:r>
            <a:r>
              <a:rPr dirty="0"/>
              <a:t>|</a:t>
            </a:r>
            <a:r>
              <a:rPr spc="-30" dirty="0"/>
              <a:t> </a:t>
            </a:r>
            <a:r>
              <a:rPr spc="-5" dirty="0"/>
              <a:t>P2P</a:t>
            </a:r>
          </a:p>
          <a:p>
            <a:pPr marL="400050" indent="-387350">
              <a:lnSpc>
                <a:spcPct val="100000"/>
              </a:lnSpc>
              <a:spcBef>
                <a:spcPts val="409"/>
              </a:spcBef>
              <a:buChar char="•"/>
              <a:tabLst>
                <a:tab pos="399415" algn="l"/>
                <a:tab pos="400050" algn="l"/>
              </a:tabLst>
            </a:pPr>
            <a:r>
              <a:rPr dirty="0"/>
              <a:t>Zeus</a:t>
            </a:r>
            <a:r>
              <a:rPr spc="-40" dirty="0"/>
              <a:t> </a:t>
            </a:r>
            <a:r>
              <a:rPr dirty="0"/>
              <a:t>|</a:t>
            </a:r>
            <a:r>
              <a:rPr spc="-30" dirty="0"/>
              <a:t> </a:t>
            </a:r>
            <a:r>
              <a:rPr spc="-5" dirty="0"/>
              <a:t>P2P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308400" y="812800"/>
            <a:ext cx="3640454" cy="308292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400050" indent="-387350">
              <a:lnSpc>
                <a:spcPct val="100000"/>
              </a:lnSpc>
              <a:spcBef>
                <a:spcPts val="480"/>
              </a:spcBef>
              <a:buChar char="•"/>
              <a:tabLst>
                <a:tab pos="399415" algn="l"/>
                <a:tab pos="400050" algn="l"/>
              </a:tabLst>
            </a:pPr>
            <a:r>
              <a:rPr sz="2500" spc="-5" dirty="0">
                <a:latin typeface="Calibri"/>
                <a:cs typeface="Calibri"/>
              </a:rPr>
              <a:t>SMTP</a:t>
            </a:r>
            <a:r>
              <a:rPr sz="2500" spc="-2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Spam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|</a:t>
            </a:r>
            <a:r>
              <a:rPr sz="2500" spc="-2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P2P</a:t>
            </a:r>
            <a:endParaRPr sz="2500">
              <a:latin typeface="Calibri"/>
              <a:cs typeface="Calibri"/>
            </a:endParaRPr>
          </a:p>
          <a:p>
            <a:pPr marL="400050" indent="-387350">
              <a:lnSpc>
                <a:spcPct val="100000"/>
              </a:lnSpc>
              <a:spcBef>
                <a:spcPts val="385"/>
              </a:spcBef>
              <a:buChar char="•"/>
              <a:tabLst>
                <a:tab pos="399415" algn="l"/>
                <a:tab pos="400050" algn="l"/>
              </a:tabLst>
            </a:pPr>
            <a:r>
              <a:rPr sz="2500" spc="-5" dirty="0">
                <a:latin typeface="Calibri"/>
                <a:cs typeface="Calibri"/>
              </a:rPr>
              <a:t>UDP</a:t>
            </a:r>
            <a:r>
              <a:rPr sz="2500" spc="-3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Storm</a:t>
            </a:r>
            <a:r>
              <a:rPr sz="2500" spc="-1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|</a:t>
            </a:r>
            <a:r>
              <a:rPr sz="2500" spc="-2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P2P</a:t>
            </a:r>
            <a:endParaRPr sz="2500">
              <a:latin typeface="Calibri"/>
              <a:cs typeface="Calibri"/>
            </a:endParaRPr>
          </a:p>
          <a:p>
            <a:pPr marL="400050" indent="-387350">
              <a:lnSpc>
                <a:spcPct val="100000"/>
              </a:lnSpc>
              <a:spcBef>
                <a:spcPts val="505"/>
              </a:spcBef>
              <a:buChar char="•"/>
              <a:tabLst>
                <a:tab pos="399415" algn="l"/>
                <a:tab pos="400050" algn="l"/>
              </a:tabLst>
            </a:pPr>
            <a:r>
              <a:rPr sz="2500" spc="-10" dirty="0">
                <a:latin typeface="Calibri"/>
                <a:cs typeface="Calibri"/>
              </a:rPr>
              <a:t>Tbot</a:t>
            </a:r>
            <a:r>
              <a:rPr sz="2500" spc="-2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|</a:t>
            </a:r>
            <a:r>
              <a:rPr sz="2500" spc="-2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IRC</a:t>
            </a:r>
            <a:r>
              <a:rPr sz="2500" spc="-2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|</a:t>
            </a:r>
            <a:endParaRPr sz="2500">
              <a:latin typeface="Calibri"/>
              <a:cs typeface="Calibri"/>
            </a:endParaRPr>
          </a:p>
          <a:p>
            <a:pPr marL="400050" indent="-387350">
              <a:lnSpc>
                <a:spcPct val="100000"/>
              </a:lnSpc>
              <a:spcBef>
                <a:spcPts val="409"/>
              </a:spcBef>
              <a:buChar char="•"/>
              <a:tabLst>
                <a:tab pos="399415" algn="l"/>
                <a:tab pos="400050" algn="l"/>
              </a:tabLst>
            </a:pPr>
            <a:r>
              <a:rPr sz="2500" dirty="0">
                <a:latin typeface="Calibri"/>
                <a:cs typeface="Calibri"/>
              </a:rPr>
              <a:t>Zero</a:t>
            </a:r>
            <a:r>
              <a:rPr sz="2500" spc="-3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Access</a:t>
            </a:r>
            <a:r>
              <a:rPr sz="2500" spc="-3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|</a:t>
            </a:r>
            <a:r>
              <a:rPr sz="2500" spc="-2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P2P</a:t>
            </a:r>
            <a:endParaRPr sz="2500">
              <a:latin typeface="Calibri"/>
              <a:cs typeface="Calibri"/>
            </a:endParaRPr>
          </a:p>
          <a:p>
            <a:pPr marL="400050" indent="-387350">
              <a:lnSpc>
                <a:spcPct val="100000"/>
              </a:lnSpc>
              <a:spcBef>
                <a:spcPts val="500"/>
              </a:spcBef>
              <a:buChar char="•"/>
              <a:tabLst>
                <a:tab pos="399415" algn="l"/>
                <a:tab pos="400050" algn="l"/>
              </a:tabLst>
            </a:pPr>
            <a:r>
              <a:rPr sz="2500" dirty="0">
                <a:latin typeface="Calibri"/>
                <a:cs typeface="Calibri"/>
              </a:rPr>
              <a:t>Weasel</a:t>
            </a:r>
            <a:r>
              <a:rPr sz="2500" spc="-35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|</a:t>
            </a:r>
            <a:r>
              <a:rPr sz="2500" spc="-3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P2P</a:t>
            </a:r>
            <a:endParaRPr sz="2500">
              <a:latin typeface="Calibri"/>
              <a:cs typeface="Calibri"/>
            </a:endParaRPr>
          </a:p>
          <a:p>
            <a:pPr marL="400050" indent="-387350">
              <a:lnSpc>
                <a:spcPct val="100000"/>
              </a:lnSpc>
              <a:spcBef>
                <a:spcPts val="385"/>
              </a:spcBef>
              <a:buChar char="•"/>
              <a:tabLst>
                <a:tab pos="399415" algn="l"/>
                <a:tab pos="400050" algn="l"/>
              </a:tabLst>
            </a:pPr>
            <a:r>
              <a:rPr sz="2500" spc="-5" dirty="0">
                <a:latin typeface="Calibri"/>
                <a:cs typeface="Calibri"/>
              </a:rPr>
              <a:t>Smoke</a:t>
            </a:r>
            <a:r>
              <a:rPr sz="2500" spc="-2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Bot</a:t>
            </a:r>
            <a:r>
              <a:rPr sz="2500" spc="-2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|</a:t>
            </a:r>
            <a:r>
              <a:rPr sz="2500" spc="-25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P2P</a:t>
            </a:r>
            <a:endParaRPr sz="2500">
              <a:latin typeface="Calibri"/>
              <a:cs typeface="Calibri"/>
            </a:endParaRPr>
          </a:p>
          <a:p>
            <a:pPr marL="400050" indent="-387350">
              <a:lnSpc>
                <a:spcPct val="100000"/>
              </a:lnSpc>
              <a:spcBef>
                <a:spcPts val="505"/>
              </a:spcBef>
              <a:buChar char="•"/>
              <a:tabLst>
                <a:tab pos="399415" algn="l"/>
                <a:tab pos="400050" algn="l"/>
              </a:tabLst>
            </a:pPr>
            <a:r>
              <a:rPr sz="2500" dirty="0">
                <a:latin typeface="Calibri"/>
                <a:cs typeface="Calibri"/>
              </a:rPr>
              <a:t>Zeus</a:t>
            </a:r>
            <a:r>
              <a:rPr sz="2500" spc="-3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Control</a:t>
            </a:r>
            <a:r>
              <a:rPr sz="2500" spc="-2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(C&amp;C)</a:t>
            </a:r>
            <a:r>
              <a:rPr sz="2500" spc="-20" dirty="0">
                <a:latin typeface="Calibri"/>
                <a:cs typeface="Calibri"/>
              </a:rPr>
              <a:t> </a:t>
            </a:r>
            <a:r>
              <a:rPr sz="2500" dirty="0">
                <a:latin typeface="Calibri"/>
                <a:cs typeface="Calibri"/>
              </a:rPr>
              <a:t>|</a:t>
            </a:r>
            <a:r>
              <a:rPr sz="2500" spc="-20" dirty="0">
                <a:latin typeface="Calibri"/>
                <a:cs typeface="Calibri"/>
              </a:rPr>
              <a:t> </a:t>
            </a:r>
            <a:r>
              <a:rPr sz="2500" spc="-5" dirty="0">
                <a:latin typeface="Calibri"/>
                <a:cs typeface="Calibri"/>
              </a:rPr>
              <a:t>P2P</a:t>
            </a:r>
            <a:endParaRPr sz="2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52616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Face</a:t>
            </a:r>
            <a:r>
              <a:rPr spc="-25" dirty="0"/>
              <a:t> </a:t>
            </a:r>
            <a:r>
              <a:rPr spc="-5" dirty="0"/>
              <a:t>Recognition</a:t>
            </a:r>
            <a:r>
              <a:rPr spc="-20" dirty="0"/>
              <a:t> </a:t>
            </a:r>
            <a:r>
              <a:rPr spc="-5" dirty="0"/>
              <a:t>in</a:t>
            </a:r>
            <a:r>
              <a:rPr spc="-25" dirty="0"/>
              <a:t> </a:t>
            </a:r>
            <a:r>
              <a:rPr spc="-10" dirty="0"/>
              <a:t>Humans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7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226103" y="886459"/>
            <a:ext cx="6482715" cy="3411854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469265" marR="234950" indent="-342900">
              <a:lnSpc>
                <a:spcPts val="2090"/>
              </a:lnSpc>
              <a:spcBef>
                <a:spcPts val="22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human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visual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system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starts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preference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 </a:t>
            </a:r>
            <a:r>
              <a:rPr sz="1800" spc="-5" dirty="0">
                <a:latin typeface="Calibri"/>
                <a:cs typeface="Calibri"/>
              </a:rPr>
              <a:t>face-like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patterns</a:t>
            </a:r>
            <a:endParaRPr sz="1800">
              <a:latin typeface="Calibri"/>
              <a:cs typeface="Calibri"/>
            </a:endParaRPr>
          </a:p>
          <a:p>
            <a:pPr marL="469265" marR="5080" indent="-342900">
              <a:lnSpc>
                <a:spcPts val="2210"/>
              </a:lnSpc>
              <a:spcBef>
                <a:spcPts val="20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human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visual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system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devotes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special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neural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mechanisms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face </a:t>
            </a:r>
            <a:r>
              <a:rPr sz="1800" spc="-5" dirty="0">
                <a:latin typeface="Calibri"/>
                <a:cs typeface="Calibri"/>
              </a:rPr>
              <a:t>perception</a:t>
            </a:r>
            <a:endParaRPr sz="1800">
              <a:latin typeface="Calibri"/>
              <a:cs typeface="Calibri"/>
            </a:endParaRPr>
          </a:p>
          <a:p>
            <a:pPr marL="469900" indent="-343535">
              <a:lnSpc>
                <a:spcPts val="2005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800" spc="-5" dirty="0">
                <a:latin typeface="Calibri"/>
                <a:cs typeface="Calibri"/>
              </a:rPr>
              <a:t>Facial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identity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expression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might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processed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separately</a:t>
            </a:r>
            <a:endParaRPr sz="1800">
              <a:latin typeface="Calibri"/>
              <a:cs typeface="Calibri"/>
            </a:endParaRPr>
          </a:p>
          <a:p>
            <a:pPr marL="469900" indent="-343535">
              <a:lnSpc>
                <a:spcPts val="2125"/>
              </a:lnSpc>
              <a:spcBef>
                <a:spcPts val="50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800" dirty="0">
                <a:latin typeface="Calibri"/>
                <a:cs typeface="Calibri"/>
              </a:rPr>
              <a:t>Humans can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recognize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faces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very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low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dimensional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images</a:t>
            </a:r>
            <a:endParaRPr sz="1800">
              <a:latin typeface="Calibri"/>
              <a:cs typeface="Calibri"/>
            </a:endParaRPr>
          </a:p>
          <a:p>
            <a:pPr marL="469900" indent="-343535">
              <a:lnSpc>
                <a:spcPts val="2125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800" spc="-5" dirty="0">
                <a:latin typeface="Calibri"/>
                <a:cs typeface="Calibri"/>
              </a:rPr>
              <a:t>Tolerance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to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image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degradation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increases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familiarity</a:t>
            </a:r>
            <a:endParaRPr sz="1800">
              <a:latin typeface="Calibri"/>
              <a:cs typeface="Calibri"/>
            </a:endParaRPr>
          </a:p>
          <a:p>
            <a:pPr marL="469900" indent="-343535">
              <a:lnSpc>
                <a:spcPct val="100000"/>
              </a:lnSpc>
              <a:spcBef>
                <a:spcPts val="50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800" spc="-5" dirty="0">
                <a:latin typeface="Calibri"/>
                <a:cs typeface="Calibri"/>
              </a:rPr>
              <a:t>Color 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texture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important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shape</a:t>
            </a:r>
            <a:endParaRPr sz="1800">
              <a:latin typeface="Calibri"/>
              <a:cs typeface="Calibri"/>
            </a:endParaRPr>
          </a:p>
          <a:p>
            <a:pPr marL="469900" indent="-343535">
              <a:lnSpc>
                <a:spcPct val="100000"/>
              </a:lnSpc>
              <a:spcBef>
                <a:spcPts val="4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800" spc="-5" dirty="0">
                <a:latin typeface="Calibri"/>
                <a:cs typeface="Calibri"/>
              </a:rPr>
              <a:t>Illumination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changes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influence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generalization</a:t>
            </a:r>
            <a:endParaRPr sz="1800">
              <a:latin typeface="Calibri"/>
              <a:cs typeface="Calibri"/>
            </a:endParaRPr>
          </a:p>
          <a:p>
            <a:pPr marL="12700" marR="686435">
              <a:lnSpc>
                <a:spcPct val="108900"/>
              </a:lnSpc>
              <a:spcBef>
                <a:spcPts val="145"/>
              </a:spcBef>
            </a:pPr>
            <a:r>
              <a:rPr sz="1800" spc="-5" dirty="0">
                <a:latin typeface="Calibri"/>
                <a:cs typeface="Calibri"/>
              </a:rPr>
              <a:t>“Face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recognition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humans: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19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results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computer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vision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researchers </a:t>
            </a:r>
            <a:r>
              <a:rPr sz="1800" dirty="0">
                <a:latin typeface="Calibri"/>
                <a:cs typeface="Calibri"/>
              </a:rPr>
              <a:t>should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know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about”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http://web.mit.edu/sinhalab/Papers/19results_sinha_etal.pdf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28194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Obtaining</a:t>
            </a:r>
            <a:r>
              <a:rPr spc="-75" dirty="0"/>
              <a:t> </a:t>
            </a:r>
            <a:r>
              <a:rPr spc="-5" dirty="0"/>
              <a:t>Data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14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34049" y="821943"/>
            <a:ext cx="6517640" cy="3006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1315" marR="455295" indent="-349250">
              <a:lnSpc>
                <a:spcPct val="113700"/>
              </a:lnSpc>
              <a:spcBef>
                <a:spcPts val="100"/>
              </a:spcBef>
              <a:buFont typeface="Arial MT"/>
              <a:buChar char="•"/>
              <a:tabLst>
                <a:tab pos="361315" algn="l"/>
                <a:tab pos="361950" algn="l"/>
              </a:tabLst>
            </a:pPr>
            <a:r>
              <a:rPr sz="1900" spc="-5" dirty="0">
                <a:latin typeface="Calibri"/>
                <a:cs typeface="Calibri"/>
              </a:rPr>
              <a:t>Computer Network </a:t>
            </a:r>
            <a:r>
              <a:rPr sz="1900" dirty="0">
                <a:latin typeface="Calibri"/>
                <a:cs typeface="Calibri"/>
              </a:rPr>
              <a:t>data </a:t>
            </a:r>
            <a:r>
              <a:rPr sz="1900" spc="-5" dirty="0">
                <a:latin typeface="Calibri"/>
                <a:cs typeface="Calibri"/>
              </a:rPr>
              <a:t>can</a:t>
            </a:r>
            <a:r>
              <a:rPr sz="1900" dirty="0">
                <a:latin typeface="Calibri"/>
                <a:cs typeface="Calibri"/>
              </a:rPr>
              <a:t> be</a:t>
            </a:r>
            <a:r>
              <a:rPr sz="1900" spc="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obtained</a:t>
            </a:r>
            <a:r>
              <a:rPr sz="1900" dirty="0">
                <a:latin typeface="Calibri"/>
                <a:cs typeface="Calibri"/>
              </a:rPr>
              <a:t> by</a:t>
            </a:r>
            <a:r>
              <a:rPr sz="1900" spc="-5" dirty="0">
                <a:latin typeface="Calibri"/>
                <a:cs typeface="Calibri"/>
              </a:rPr>
              <a:t> using</a:t>
            </a:r>
            <a:r>
              <a:rPr sz="1900" spc="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capture </a:t>
            </a:r>
            <a:r>
              <a:rPr sz="1900" spc="-41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tools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such </a:t>
            </a:r>
            <a:r>
              <a:rPr sz="1900" dirty="0">
                <a:latin typeface="Calibri"/>
                <a:cs typeface="Calibri"/>
              </a:rPr>
              <a:t>as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WireShark, Snort, tcpdump </a:t>
            </a:r>
            <a:r>
              <a:rPr sz="1900" dirty="0">
                <a:latin typeface="Calibri"/>
                <a:cs typeface="Calibri"/>
              </a:rPr>
              <a:t>…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etc</a:t>
            </a:r>
          </a:p>
          <a:p>
            <a:pPr marL="361950" indent="-349250">
              <a:lnSpc>
                <a:spcPct val="100000"/>
              </a:lnSpc>
              <a:spcBef>
                <a:spcPts val="310"/>
              </a:spcBef>
              <a:buFont typeface="Arial MT"/>
              <a:buChar char="•"/>
              <a:tabLst>
                <a:tab pos="361315" algn="l"/>
                <a:tab pos="361950" algn="l"/>
              </a:tabLst>
            </a:pPr>
            <a:r>
              <a:rPr sz="1900" spc="-5" dirty="0">
                <a:latin typeface="Calibri"/>
                <a:cs typeface="Calibri"/>
              </a:rPr>
              <a:t>Also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there are</a:t>
            </a:r>
            <a:r>
              <a:rPr sz="1900" spc="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freely </a:t>
            </a:r>
            <a:r>
              <a:rPr sz="1900" dirty="0">
                <a:latin typeface="Calibri"/>
                <a:cs typeface="Calibri"/>
              </a:rPr>
              <a:t>available </a:t>
            </a:r>
            <a:r>
              <a:rPr sz="1900" spc="-5" dirty="0">
                <a:latin typeface="Calibri"/>
                <a:cs typeface="Calibri"/>
              </a:rPr>
              <a:t>datasets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(for research purposes)</a:t>
            </a:r>
            <a:endParaRPr sz="1900" dirty="0">
              <a:latin typeface="Calibri"/>
              <a:cs typeface="Calibri"/>
            </a:endParaRPr>
          </a:p>
          <a:p>
            <a:pPr marL="818515" marR="72390" lvl="1" indent="-349250">
              <a:lnSpc>
                <a:spcPts val="2690"/>
              </a:lnSpc>
              <a:spcBef>
                <a:spcPts val="85"/>
              </a:spcBef>
              <a:buFont typeface="Arial MT"/>
              <a:buChar char="•"/>
              <a:tabLst>
                <a:tab pos="818515" algn="l"/>
                <a:tab pos="819150" algn="l"/>
              </a:tabLst>
            </a:pPr>
            <a:r>
              <a:rPr sz="1900" spc="-5" dirty="0">
                <a:latin typeface="Calibri"/>
                <a:cs typeface="Calibri"/>
              </a:rPr>
              <a:t>Some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useful </a:t>
            </a:r>
            <a:r>
              <a:rPr sz="1900" dirty="0">
                <a:latin typeface="Calibri"/>
                <a:cs typeface="Calibri"/>
              </a:rPr>
              <a:t>examples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are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here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(labelling info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is </a:t>
            </a:r>
            <a:r>
              <a:rPr sz="1900" spc="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provided):</a:t>
            </a:r>
            <a:r>
              <a:rPr sz="1900" spc="5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9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</a:t>
            </a:r>
            <a:r>
              <a:rPr sz="19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www.unb.ca/cic/datasets/botnet.html</a:t>
            </a:r>
            <a:endParaRPr sz="1900" dirty="0">
              <a:latin typeface="Calibri"/>
              <a:cs typeface="Calibri"/>
            </a:endParaRPr>
          </a:p>
          <a:p>
            <a:pPr marL="361950" indent="-349250">
              <a:lnSpc>
                <a:spcPct val="100000"/>
              </a:lnSpc>
              <a:spcBef>
                <a:spcPts val="150"/>
              </a:spcBef>
              <a:buFont typeface="Arial MT"/>
              <a:buChar char="•"/>
              <a:tabLst>
                <a:tab pos="361315" algn="l"/>
                <a:tab pos="361950" algn="l"/>
              </a:tabLst>
            </a:pPr>
            <a:r>
              <a:rPr sz="1900" spc="-5" dirty="0">
                <a:latin typeface="Calibri"/>
                <a:cs typeface="Calibri"/>
              </a:rPr>
              <a:t>The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data</a:t>
            </a:r>
            <a:r>
              <a:rPr sz="1900" spc="-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is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normally </a:t>
            </a:r>
            <a:r>
              <a:rPr sz="1900" dirty="0">
                <a:latin typeface="Calibri"/>
                <a:cs typeface="Calibri"/>
              </a:rPr>
              <a:t>in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binary</a:t>
            </a:r>
            <a:r>
              <a:rPr sz="1900" spc="-5" dirty="0">
                <a:latin typeface="Calibri"/>
                <a:cs typeface="Calibri"/>
              </a:rPr>
              <a:t> format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(PCAP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for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Packet</a:t>
            </a:r>
            <a:endParaRPr sz="1900" dirty="0">
              <a:latin typeface="Calibri"/>
              <a:cs typeface="Calibri"/>
            </a:endParaRPr>
          </a:p>
          <a:p>
            <a:pPr marL="361315">
              <a:lnSpc>
                <a:spcPct val="100000"/>
              </a:lnSpc>
              <a:spcBef>
                <a:spcPts val="335"/>
              </a:spcBef>
            </a:pPr>
            <a:r>
              <a:rPr sz="1900" spc="-5" dirty="0">
                <a:latin typeface="Calibri"/>
                <a:cs typeface="Calibri"/>
              </a:rPr>
              <a:t>Capture)</a:t>
            </a:r>
            <a:endParaRPr sz="1900" dirty="0">
              <a:latin typeface="Calibri"/>
              <a:cs typeface="Calibri"/>
            </a:endParaRPr>
          </a:p>
          <a:p>
            <a:pPr marL="361315" marR="212090" indent="-349250">
              <a:lnSpc>
                <a:spcPct val="113700"/>
              </a:lnSpc>
              <a:buFont typeface="Arial MT"/>
              <a:buChar char="•"/>
              <a:tabLst>
                <a:tab pos="361315" algn="l"/>
                <a:tab pos="361950" algn="l"/>
              </a:tabLst>
            </a:pPr>
            <a:r>
              <a:rPr sz="1900" spc="-5" dirty="0">
                <a:latin typeface="Calibri"/>
                <a:cs typeface="Calibri"/>
              </a:rPr>
              <a:t>In order </a:t>
            </a:r>
            <a:r>
              <a:rPr sz="1900" dirty="0">
                <a:latin typeface="Calibri"/>
                <a:cs typeface="Calibri"/>
              </a:rPr>
              <a:t>to </a:t>
            </a:r>
            <a:r>
              <a:rPr sz="1900" spc="-5" dirty="0">
                <a:latin typeface="Calibri"/>
                <a:cs typeface="Calibri"/>
              </a:rPr>
              <a:t>transform </a:t>
            </a:r>
            <a:r>
              <a:rPr sz="1900" dirty="0">
                <a:latin typeface="Calibri"/>
                <a:cs typeface="Calibri"/>
              </a:rPr>
              <a:t>this data into a </a:t>
            </a:r>
            <a:r>
              <a:rPr sz="1900" spc="-5" dirty="0">
                <a:latin typeface="Calibri"/>
                <a:cs typeface="Calibri"/>
              </a:rPr>
              <a:t>format understandable </a:t>
            </a:r>
            <a:r>
              <a:rPr sz="1900" spc="-41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by</a:t>
            </a:r>
            <a:r>
              <a:rPr sz="1900" spc="-5" dirty="0">
                <a:latin typeface="Calibri"/>
                <a:cs typeface="Calibri"/>
              </a:rPr>
              <a:t> machine</a:t>
            </a:r>
            <a:r>
              <a:rPr sz="1900" dirty="0">
                <a:latin typeface="Calibri"/>
                <a:cs typeface="Calibri"/>
              </a:rPr>
              <a:t> learning</a:t>
            </a:r>
            <a:r>
              <a:rPr sz="1900" spc="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tool, several steps should </a:t>
            </a:r>
            <a:r>
              <a:rPr sz="1900" dirty="0">
                <a:latin typeface="Calibri"/>
                <a:cs typeface="Calibri"/>
              </a:rPr>
              <a:t>be </a:t>
            </a:r>
            <a:r>
              <a:rPr sz="1900" spc="-5" dirty="0">
                <a:latin typeface="Calibri"/>
                <a:cs typeface="Calibri"/>
              </a:rPr>
              <a:t>performed</a:t>
            </a:r>
            <a:endParaRPr sz="19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58458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spc="-10" dirty="0"/>
              <a:t> </a:t>
            </a:r>
            <a:r>
              <a:rPr spc="-5" dirty="0"/>
              <a:t>Preparation</a:t>
            </a:r>
            <a:r>
              <a:rPr spc="-15" dirty="0"/>
              <a:t> </a:t>
            </a:r>
            <a:r>
              <a:rPr spc="-5" dirty="0"/>
              <a:t>(PCAP</a:t>
            </a:r>
            <a:r>
              <a:rPr spc="-15" dirty="0"/>
              <a:t> </a:t>
            </a:r>
            <a:r>
              <a:rPr spc="-5" dirty="0"/>
              <a:t>-&gt;</a:t>
            </a:r>
            <a:r>
              <a:rPr spc="-15" dirty="0"/>
              <a:t> </a:t>
            </a:r>
            <a:r>
              <a:rPr spc="-5" dirty="0"/>
              <a:t>CSV)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26100" y="835152"/>
            <a:ext cx="6638925" cy="2317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indent="-336550">
              <a:lnSpc>
                <a:spcPts val="2014"/>
              </a:lnSpc>
              <a:spcBef>
                <a:spcPts val="100"/>
              </a:spcBef>
              <a:buFont typeface="Arial MT"/>
              <a:buChar char="•"/>
              <a:tabLst>
                <a:tab pos="348615" algn="l"/>
                <a:tab pos="349250" algn="l"/>
              </a:tabLst>
            </a:pPr>
            <a:r>
              <a:rPr sz="1700" spc="-5" dirty="0">
                <a:latin typeface="Calibri"/>
                <a:cs typeface="Calibri"/>
              </a:rPr>
              <a:t>Convert</a:t>
            </a:r>
            <a:r>
              <a:rPr sz="1700" dirty="0">
                <a:latin typeface="Calibri"/>
                <a:cs typeface="Calibri"/>
              </a:rPr>
              <a:t> PCAP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Data into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</a:t>
            </a:r>
            <a:r>
              <a:rPr sz="1700" spc="-5" dirty="0">
                <a:latin typeface="Calibri"/>
                <a:cs typeface="Calibri"/>
              </a:rPr>
              <a:t> suitable</a:t>
            </a:r>
            <a:r>
              <a:rPr sz="1700" dirty="0">
                <a:latin typeface="Calibri"/>
                <a:cs typeface="Calibri"/>
              </a:rPr>
              <a:t> format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for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Machine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Learning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(CSV)</a:t>
            </a:r>
            <a:endParaRPr sz="1700">
              <a:latin typeface="Calibri"/>
              <a:cs typeface="Calibri"/>
            </a:endParaRPr>
          </a:p>
          <a:p>
            <a:pPr marL="349250" indent="-336550">
              <a:lnSpc>
                <a:spcPts val="2014"/>
              </a:lnSpc>
              <a:buFont typeface="Arial MT"/>
              <a:buChar char="•"/>
              <a:tabLst>
                <a:tab pos="348615" algn="l"/>
                <a:tab pos="349250" algn="l"/>
              </a:tabLst>
            </a:pPr>
            <a:r>
              <a:rPr sz="1700" spc="-5" dirty="0">
                <a:latin typeface="Calibri"/>
                <a:cs typeface="Calibri"/>
              </a:rPr>
              <a:t>Use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open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source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Java </a:t>
            </a:r>
            <a:r>
              <a:rPr sz="1700" dirty="0">
                <a:latin typeface="Calibri"/>
                <a:cs typeface="Calibri"/>
              </a:rPr>
              <a:t>tool</a:t>
            </a:r>
            <a:r>
              <a:rPr sz="1700" spc="-5" dirty="0">
                <a:latin typeface="Calibri"/>
                <a:cs typeface="Calibri"/>
              </a:rPr>
              <a:t> (works best</a:t>
            </a:r>
            <a:r>
              <a:rPr sz="1700" dirty="0">
                <a:latin typeface="Calibri"/>
                <a:cs typeface="Calibri"/>
              </a:rPr>
              <a:t> on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Ubuntu Linux):</a:t>
            </a:r>
            <a:endParaRPr sz="1700">
              <a:latin typeface="Calibri"/>
              <a:cs typeface="Calibri"/>
            </a:endParaRPr>
          </a:p>
          <a:p>
            <a:pPr marL="469900" lvl="1" indent="-222885">
              <a:lnSpc>
                <a:spcPct val="100000"/>
              </a:lnSpc>
              <a:spcBef>
                <a:spcPts val="165"/>
              </a:spcBef>
              <a:buClr>
                <a:srgbClr val="000000"/>
              </a:buClr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7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https://github.com/ahlashkari/ISCXFlowMeter</a:t>
            </a:r>
            <a:endParaRPr sz="1700">
              <a:latin typeface="Calibri"/>
              <a:cs typeface="Calibri"/>
            </a:endParaRPr>
          </a:p>
          <a:p>
            <a:pPr marL="469265" marR="2352675" lvl="1" indent="-222250">
              <a:lnSpc>
                <a:spcPct val="112900"/>
              </a:lnSpc>
              <a:spcBef>
                <a:spcPts val="100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700" spc="-5" dirty="0">
                <a:latin typeface="Calibri"/>
                <a:cs typeface="Calibri"/>
              </a:rPr>
              <a:t>Requires </a:t>
            </a:r>
            <a:r>
              <a:rPr sz="17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JNetPcap</a:t>
            </a:r>
            <a:r>
              <a:rPr sz="1700" spc="-5" dirty="0">
                <a:latin typeface="Calibri"/>
                <a:cs typeface="Calibri"/>
              </a:rPr>
              <a:t> Package </a:t>
            </a:r>
            <a:r>
              <a:rPr sz="170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7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https://sourceforge.net/projects/jnetpcap/</a:t>
            </a:r>
            <a:endParaRPr sz="1700">
              <a:latin typeface="Calibri"/>
              <a:cs typeface="Calibri"/>
            </a:endParaRPr>
          </a:p>
          <a:p>
            <a:pPr marL="297815" marR="5080" indent="-285750">
              <a:lnSpc>
                <a:spcPct val="115300"/>
              </a:lnSpc>
              <a:spcBef>
                <a:spcPts val="45"/>
              </a:spcBef>
              <a:buFont typeface="Arial MT"/>
              <a:buChar char="•"/>
              <a:tabLst>
                <a:tab pos="348615" algn="l"/>
                <a:tab pos="349250" algn="l"/>
              </a:tabLst>
            </a:pPr>
            <a:r>
              <a:rPr dirty="0"/>
              <a:t>	</a:t>
            </a:r>
            <a:r>
              <a:rPr sz="1700" spc="-5" dirty="0">
                <a:latin typeface="Calibri"/>
                <a:cs typeface="Calibri"/>
              </a:rPr>
              <a:t>This</a:t>
            </a:r>
            <a:r>
              <a:rPr sz="1700" dirty="0">
                <a:latin typeface="Calibri"/>
                <a:cs typeface="Calibri"/>
              </a:rPr>
              <a:t> tool </a:t>
            </a:r>
            <a:r>
              <a:rPr sz="1700" spc="-5" dirty="0">
                <a:latin typeface="Calibri"/>
                <a:cs typeface="Calibri"/>
              </a:rPr>
              <a:t>generates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several </a:t>
            </a:r>
            <a:r>
              <a:rPr sz="17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numeric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attributes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(features)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such as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Source </a:t>
            </a:r>
            <a:r>
              <a:rPr sz="1700" spc="-36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Port,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Destination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Port,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Protocol,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Flow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Duration,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Flow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Bytes </a:t>
            </a:r>
            <a:r>
              <a:rPr sz="1700" spc="-5" dirty="0">
                <a:latin typeface="Calibri"/>
                <a:cs typeface="Calibri"/>
              </a:rPr>
              <a:t>per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second 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and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Flow </a:t>
            </a:r>
            <a:r>
              <a:rPr sz="1700" dirty="0">
                <a:latin typeface="Calibri"/>
                <a:cs typeface="Calibri"/>
              </a:rPr>
              <a:t>Packets </a:t>
            </a:r>
            <a:r>
              <a:rPr sz="1700" spc="-5" dirty="0">
                <a:latin typeface="Calibri"/>
                <a:cs typeface="Calibri"/>
              </a:rPr>
              <a:t>per second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26100" y="3157727"/>
            <a:ext cx="645668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indent="-3365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48615" algn="l"/>
                <a:tab pos="349250" algn="l"/>
              </a:tabLst>
            </a:pPr>
            <a:r>
              <a:rPr sz="1700" dirty="0">
                <a:latin typeface="Calibri"/>
                <a:cs typeface="Calibri"/>
              </a:rPr>
              <a:t>Data</a:t>
            </a:r>
            <a:r>
              <a:rPr sz="1700" spc="-5" dirty="0">
                <a:latin typeface="Calibri"/>
                <a:cs typeface="Calibri"/>
              </a:rPr>
              <a:t> needs</a:t>
            </a:r>
            <a:r>
              <a:rPr sz="1700" dirty="0">
                <a:latin typeface="Calibri"/>
                <a:cs typeface="Calibri"/>
              </a:rPr>
              <a:t> to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be</a:t>
            </a:r>
            <a:r>
              <a:rPr sz="1700" spc="10" dirty="0">
                <a:latin typeface="Calibri"/>
                <a:cs typeface="Calibri"/>
              </a:rPr>
              <a:t> </a:t>
            </a:r>
            <a:r>
              <a:rPr sz="17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somehow</a:t>
            </a:r>
            <a:r>
              <a:rPr sz="1700" spc="-5" dirty="0">
                <a:latin typeface="Calibri"/>
                <a:cs typeface="Calibri"/>
              </a:rPr>
              <a:t> labelled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(Domain knowledge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is required ..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11849" y="3462528"/>
            <a:ext cx="245046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5" dirty="0">
                <a:latin typeface="Calibri"/>
                <a:cs typeface="Calibri"/>
              </a:rPr>
              <a:t>ISCX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provides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labelling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info)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235749" y="3635700"/>
            <a:ext cx="1694814" cy="494665"/>
            <a:chOff x="1235749" y="3635700"/>
            <a:chExt cx="1694814" cy="494665"/>
          </a:xfrm>
        </p:grpSpPr>
        <p:sp>
          <p:nvSpPr>
            <p:cNvPr id="9" name="object 9"/>
            <p:cNvSpPr/>
            <p:nvPr/>
          </p:nvSpPr>
          <p:spPr>
            <a:xfrm>
              <a:off x="1242099" y="3642050"/>
              <a:ext cx="1682114" cy="481965"/>
            </a:xfrm>
            <a:custGeom>
              <a:avLst/>
              <a:gdLst/>
              <a:ahLst/>
              <a:cxnLst/>
              <a:rect l="l" t="t" r="r" b="b"/>
              <a:pathLst>
                <a:path w="1682114" h="481964">
                  <a:moveTo>
                    <a:pt x="1601548" y="0"/>
                  </a:moveTo>
                  <a:lnTo>
                    <a:pt x="80251" y="0"/>
                  </a:lnTo>
                  <a:lnTo>
                    <a:pt x="49014" y="6306"/>
                  </a:lnTo>
                  <a:lnTo>
                    <a:pt x="23505" y="23505"/>
                  </a:lnTo>
                  <a:lnTo>
                    <a:pt x="6306" y="49013"/>
                  </a:lnTo>
                  <a:lnTo>
                    <a:pt x="0" y="80251"/>
                  </a:lnTo>
                  <a:lnTo>
                    <a:pt x="0" y="401248"/>
                  </a:lnTo>
                  <a:lnTo>
                    <a:pt x="6306" y="432486"/>
                  </a:lnTo>
                  <a:lnTo>
                    <a:pt x="23505" y="457995"/>
                  </a:lnTo>
                  <a:lnTo>
                    <a:pt x="49014" y="475193"/>
                  </a:lnTo>
                  <a:lnTo>
                    <a:pt x="80251" y="481500"/>
                  </a:lnTo>
                  <a:lnTo>
                    <a:pt x="1601548" y="481500"/>
                  </a:lnTo>
                  <a:lnTo>
                    <a:pt x="1632785" y="475193"/>
                  </a:lnTo>
                  <a:lnTo>
                    <a:pt x="1658294" y="457995"/>
                  </a:lnTo>
                  <a:lnTo>
                    <a:pt x="1675492" y="432486"/>
                  </a:lnTo>
                  <a:lnTo>
                    <a:pt x="1681799" y="401248"/>
                  </a:lnTo>
                  <a:lnTo>
                    <a:pt x="1681799" y="80251"/>
                  </a:lnTo>
                  <a:lnTo>
                    <a:pt x="1675492" y="49013"/>
                  </a:lnTo>
                  <a:lnTo>
                    <a:pt x="1658294" y="23505"/>
                  </a:lnTo>
                  <a:lnTo>
                    <a:pt x="1632785" y="6306"/>
                  </a:lnTo>
                  <a:lnTo>
                    <a:pt x="1601548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42099" y="3642050"/>
              <a:ext cx="1682114" cy="481965"/>
            </a:xfrm>
            <a:custGeom>
              <a:avLst/>
              <a:gdLst/>
              <a:ahLst/>
              <a:cxnLst/>
              <a:rect l="l" t="t" r="r" b="b"/>
              <a:pathLst>
                <a:path w="1682114" h="481964">
                  <a:moveTo>
                    <a:pt x="0" y="80251"/>
                  </a:moveTo>
                  <a:lnTo>
                    <a:pt x="6306" y="49014"/>
                  </a:lnTo>
                  <a:lnTo>
                    <a:pt x="23505" y="23505"/>
                  </a:lnTo>
                  <a:lnTo>
                    <a:pt x="49014" y="6306"/>
                  </a:lnTo>
                  <a:lnTo>
                    <a:pt x="80251" y="0"/>
                  </a:lnTo>
                  <a:lnTo>
                    <a:pt x="1601549" y="0"/>
                  </a:lnTo>
                  <a:lnTo>
                    <a:pt x="1632786" y="6306"/>
                  </a:lnTo>
                  <a:lnTo>
                    <a:pt x="1658294" y="23505"/>
                  </a:lnTo>
                  <a:lnTo>
                    <a:pt x="1675493" y="49014"/>
                  </a:lnTo>
                  <a:lnTo>
                    <a:pt x="1681800" y="80251"/>
                  </a:lnTo>
                  <a:lnTo>
                    <a:pt x="1681800" y="401248"/>
                  </a:lnTo>
                  <a:lnTo>
                    <a:pt x="1675493" y="432486"/>
                  </a:lnTo>
                  <a:lnTo>
                    <a:pt x="1658294" y="457994"/>
                  </a:lnTo>
                  <a:lnTo>
                    <a:pt x="1632786" y="475193"/>
                  </a:lnTo>
                  <a:lnTo>
                    <a:pt x="1601549" y="481500"/>
                  </a:lnTo>
                  <a:lnTo>
                    <a:pt x="80251" y="481500"/>
                  </a:lnTo>
                  <a:lnTo>
                    <a:pt x="49014" y="475193"/>
                  </a:lnTo>
                  <a:lnTo>
                    <a:pt x="23505" y="457994"/>
                  </a:lnTo>
                  <a:lnTo>
                    <a:pt x="6306" y="432486"/>
                  </a:lnTo>
                  <a:lnTo>
                    <a:pt x="0" y="401248"/>
                  </a:lnTo>
                  <a:lnTo>
                    <a:pt x="0" y="80251"/>
                  </a:lnTo>
                  <a:close/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413074" y="3612388"/>
            <a:ext cx="13392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7475" marR="5080" indent="-104775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Calibri"/>
                <a:cs typeface="Calibri"/>
              </a:rPr>
              <a:t>Original</a:t>
            </a:r>
            <a:r>
              <a:rPr sz="1600" b="1" spc="-4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Data</a:t>
            </a:r>
            <a:r>
              <a:rPr sz="1600" b="1" spc="-3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in </a:t>
            </a:r>
            <a:r>
              <a:rPr sz="1600" b="1" spc="-34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PCAP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Format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353174" y="3635700"/>
            <a:ext cx="1410335" cy="494665"/>
            <a:chOff x="3353174" y="3635700"/>
            <a:chExt cx="1410335" cy="494665"/>
          </a:xfrm>
        </p:grpSpPr>
        <p:sp>
          <p:nvSpPr>
            <p:cNvPr id="13" name="object 13"/>
            <p:cNvSpPr/>
            <p:nvPr/>
          </p:nvSpPr>
          <p:spPr>
            <a:xfrm>
              <a:off x="3359524" y="3642050"/>
              <a:ext cx="1397635" cy="481965"/>
            </a:xfrm>
            <a:custGeom>
              <a:avLst/>
              <a:gdLst/>
              <a:ahLst/>
              <a:cxnLst/>
              <a:rect l="l" t="t" r="r" b="b"/>
              <a:pathLst>
                <a:path w="1397635" h="481964">
                  <a:moveTo>
                    <a:pt x="1316847" y="0"/>
                  </a:moveTo>
                  <a:lnTo>
                    <a:pt x="80252" y="0"/>
                  </a:lnTo>
                  <a:lnTo>
                    <a:pt x="49014" y="6306"/>
                  </a:lnTo>
                  <a:lnTo>
                    <a:pt x="23505" y="23505"/>
                  </a:lnTo>
                  <a:lnTo>
                    <a:pt x="6306" y="49014"/>
                  </a:lnTo>
                  <a:lnTo>
                    <a:pt x="0" y="80252"/>
                  </a:lnTo>
                  <a:lnTo>
                    <a:pt x="0" y="401247"/>
                  </a:lnTo>
                  <a:lnTo>
                    <a:pt x="6306" y="432485"/>
                  </a:lnTo>
                  <a:lnTo>
                    <a:pt x="23505" y="457994"/>
                  </a:lnTo>
                  <a:lnTo>
                    <a:pt x="49014" y="475193"/>
                  </a:lnTo>
                  <a:lnTo>
                    <a:pt x="80252" y="481500"/>
                  </a:lnTo>
                  <a:lnTo>
                    <a:pt x="1316847" y="481500"/>
                  </a:lnTo>
                  <a:lnTo>
                    <a:pt x="1348085" y="475193"/>
                  </a:lnTo>
                  <a:lnTo>
                    <a:pt x="1373595" y="457994"/>
                  </a:lnTo>
                  <a:lnTo>
                    <a:pt x="1390793" y="432485"/>
                  </a:lnTo>
                  <a:lnTo>
                    <a:pt x="1397100" y="401247"/>
                  </a:lnTo>
                  <a:lnTo>
                    <a:pt x="1397100" y="80252"/>
                  </a:lnTo>
                  <a:lnTo>
                    <a:pt x="1390793" y="49014"/>
                  </a:lnTo>
                  <a:lnTo>
                    <a:pt x="1373595" y="23505"/>
                  </a:lnTo>
                  <a:lnTo>
                    <a:pt x="1348085" y="6306"/>
                  </a:lnTo>
                  <a:lnTo>
                    <a:pt x="131684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59524" y="3642050"/>
              <a:ext cx="1397635" cy="481965"/>
            </a:xfrm>
            <a:custGeom>
              <a:avLst/>
              <a:gdLst/>
              <a:ahLst/>
              <a:cxnLst/>
              <a:rect l="l" t="t" r="r" b="b"/>
              <a:pathLst>
                <a:path w="1397635" h="481964">
                  <a:moveTo>
                    <a:pt x="0" y="80252"/>
                  </a:moveTo>
                  <a:lnTo>
                    <a:pt x="6306" y="49014"/>
                  </a:lnTo>
                  <a:lnTo>
                    <a:pt x="23505" y="23505"/>
                  </a:lnTo>
                  <a:lnTo>
                    <a:pt x="49014" y="6306"/>
                  </a:lnTo>
                  <a:lnTo>
                    <a:pt x="80252" y="0"/>
                  </a:lnTo>
                  <a:lnTo>
                    <a:pt x="1316848" y="0"/>
                  </a:lnTo>
                  <a:lnTo>
                    <a:pt x="1348085" y="6306"/>
                  </a:lnTo>
                  <a:lnTo>
                    <a:pt x="1373594" y="23505"/>
                  </a:lnTo>
                  <a:lnTo>
                    <a:pt x="1390793" y="49014"/>
                  </a:lnTo>
                  <a:lnTo>
                    <a:pt x="1397100" y="80252"/>
                  </a:lnTo>
                  <a:lnTo>
                    <a:pt x="1397100" y="401247"/>
                  </a:lnTo>
                  <a:lnTo>
                    <a:pt x="1390793" y="432485"/>
                  </a:lnTo>
                  <a:lnTo>
                    <a:pt x="1373594" y="457994"/>
                  </a:lnTo>
                  <a:lnTo>
                    <a:pt x="1348085" y="475193"/>
                  </a:lnTo>
                  <a:lnTo>
                    <a:pt x="1316848" y="481500"/>
                  </a:lnTo>
                  <a:lnTo>
                    <a:pt x="80252" y="481500"/>
                  </a:lnTo>
                  <a:lnTo>
                    <a:pt x="49014" y="475193"/>
                  </a:lnTo>
                  <a:lnTo>
                    <a:pt x="23505" y="457994"/>
                  </a:lnTo>
                  <a:lnTo>
                    <a:pt x="6306" y="432485"/>
                  </a:lnTo>
                  <a:lnTo>
                    <a:pt x="0" y="401247"/>
                  </a:lnTo>
                  <a:lnTo>
                    <a:pt x="0" y="80252"/>
                  </a:lnTo>
                  <a:close/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859636" y="3612388"/>
            <a:ext cx="3962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Calibri"/>
                <a:cs typeface="Calibri"/>
              </a:rPr>
              <a:t>I</a:t>
            </a:r>
            <a:r>
              <a:rPr sz="1600" b="1" spc="5" dirty="0">
                <a:latin typeface="Calibri"/>
                <a:cs typeface="Calibri"/>
              </a:rPr>
              <a:t>S</a:t>
            </a:r>
            <a:r>
              <a:rPr sz="1600" b="1" dirty="0">
                <a:latin typeface="Calibri"/>
                <a:cs typeface="Calibri"/>
              </a:rPr>
              <a:t>CX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81824" y="3856228"/>
            <a:ext cx="9518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Calibri"/>
                <a:cs typeface="Calibri"/>
              </a:rPr>
              <a:t>F</a:t>
            </a:r>
            <a:r>
              <a:rPr sz="1600" b="1" spc="-10" dirty="0">
                <a:latin typeface="Calibri"/>
                <a:cs typeface="Calibri"/>
              </a:rPr>
              <a:t>l</a:t>
            </a:r>
            <a:r>
              <a:rPr sz="1600" b="1" dirty="0">
                <a:latin typeface="Calibri"/>
                <a:cs typeface="Calibri"/>
              </a:rPr>
              <a:t>o</a:t>
            </a:r>
            <a:r>
              <a:rPr sz="1600" b="1" spc="-10" dirty="0">
                <a:latin typeface="Calibri"/>
                <a:cs typeface="Calibri"/>
              </a:rPr>
              <a:t>w</a:t>
            </a:r>
            <a:r>
              <a:rPr sz="1600" b="1" dirty="0">
                <a:latin typeface="Calibri"/>
                <a:cs typeface="Calibri"/>
              </a:rPr>
              <a:t>M</a:t>
            </a:r>
            <a:r>
              <a:rPr sz="1600" b="1" spc="-10" dirty="0">
                <a:latin typeface="Calibri"/>
                <a:cs typeface="Calibri"/>
              </a:rPr>
              <a:t>e</a:t>
            </a:r>
            <a:r>
              <a:rPr sz="1600" b="1" spc="-5" dirty="0">
                <a:latin typeface="Calibri"/>
                <a:cs typeface="Calibri"/>
              </a:rPr>
              <a:t>t</a:t>
            </a:r>
            <a:r>
              <a:rPr sz="1600" b="1" spc="-10" dirty="0">
                <a:latin typeface="Calibri"/>
                <a:cs typeface="Calibri"/>
              </a:rPr>
              <a:t>e</a:t>
            </a:r>
            <a:r>
              <a:rPr sz="1600" b="1" dirty="0">
                <a:latin typeface="Calibri"/>
                <a:cs typeface="Calibri"/>
              </a:rPr>
              <a:t>r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207426" y="3629324"/>
            <a:ext cx="1000125" cy="494665"/>
            <a:chOff x="5207426" y="3629324"/>
            <a:chExt cx="1000125" cy="494665"/>
          </a:xfrm>
        </p:grpSpPr>
        <p:sp>
          <p:nvSpPr>
            <p:cNvPr id="18" name="object 18"/>
            <p:cNvSpPr/>
            <p:nvPr/>
          </p:nvSpPr>
          <p:spPr>
            <a:xfrm>
              <a:off x="5213776" y="3635674"/>
              <a:ext cx="987425" cy="481965"/>
            </a:xfrm>
            <a:custGeom>
              <a:avLst/>
              <a:gdLst/>
              <a:ahLst/>
              <a:cxnLst/>
              <a:rect l="l" t="t" r="r" b="b"/>
              <a:pathLst>
                <a:path w="987425" h="481964">
                  <a:moveTo>
                    <a:pt x="907047" y="0"/>
                  </a:moveTo>
                  <a:lnTo>
                    <a:pt x="80251" y="0"/>
                  </a:lnTo>
                  <a:lnTo>
                    <a:pt x="49013" y="6306"/>
                  </a:lnTo>
                  <a:lnTo>
                    <a:pt x="23505" y="23505"/>
                  </a:lnTo>
                  <a:lnTo>
                    <a:pt x="6306" y="49013"/>
                  </a:lnTo>
                  <a:lnTo>
                    <a:pt x="0" y="80251"/>
                  </a:lnTo>
                  <a:lnTo>
                    <a:pt x="0" y="401248"/>
                  </a:lnTo>
                  <a:lnTo>
                    <a:pt x="6306" y="432486"/>
                  </a:lnTo>
                  <a:lnTo>
                    <a:pt x="23505" y="457995"/>
                  </a:lnTo>
                  <a:lnTo>
                    <a:pt x="49013" y="475193"/>
                  </a:lnTo>
                  <a:lnTo>
                    <a:pt x="80251" y="481500"/>
                  </a:lnTo>
                  <a:lnTo>
                    <a:pt x="907047" y="481500"/>
                  </a:lnTo>
                  <a:lnTo>
                    <a:pt x="938285" y="475193"/>
                  </a:lnTo>
                  <a:lnTo>
                    <a:pt x="963794" y="457995"/>
                  </a:lnTo>
                  <a:lnTo>
                    <a:pt x="980993" y="432486"/>
                  </a:lnTo>
                  <a:lnTo>
                    <a:pt x="987300" y="401248"/>
                  </a:lnTo>
                  <a:lnTo>
                    <a:pt x="987300" y="80251"/>
                  </a:lnTo>
                  <a:lnTo>
                    <a:pt x="980993" y="49013"/>
                  </a:lnTo>
                  <a:lnTo>
                    <a:pt x="963794" y="23505"/>
                  </a:lnTo>
                  <a:lnTo>
                    <a:pt x="938285" y="6306"/>
                  </a:lnTo>
                  <a:lnTo>
                    <a:pt x="90704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213776" y="3635674"/>
              <a:ext cx="987425" cy="481965"/>
            </a:xfrm>
            <a:custGeom>
              <a:avLst/>
              <a:gdLst/>
              <a:ahLst/>
              <a:cxnLst/>
              <a:rect l="l" t="t" r="r" b="b"/>
              <a:pathLst>
                <a:path w="987425" h="481964">
                  <a:moveTo>
                    <a:pt x="0" y="80251"/>
                  </a:moveTo>
                  <a:lnTo>
                    <a:pt x="6306" y="49014"/>
                  </a:lnTo>
                  <a:lnTo>
                    <a:pt x="23505" y="23505"/>
                  </a:lnTo>
                  <a:lnTo>
                    <a:pt x="49014" y="6306"/>
                  </a:lnTo>
                  <a:lnTo>
                    <a:pt x="80251" y="0"/>
                  </a:lnTo>
                  <a:lnTo>
                    <a:pt x="907048" y="0"/>
                  </a:lnTo>
                  <a:lnTo>
                    <a:pt x="938285" y="6306"/>
                  </a:lnTo>
                  <a:lnTo>
                    <a:pt x="963794" y="23505"/>
                  </a:lnTo>
                  <a:lnTo>
                    <a:pt x="980993" y="49014"/>
                  </a:lnTo>
                  <a:lnTo>
                    <a:pt x="987300" y="80251"/>
                  </a:lnTo>
                  <a:lnTo>
                    <a:pt x="987300" y="401248"/>
                  </a:lnTo>
                  <a:lnTo>
                    <a:pt x="980993" y="432485"/>
                  </a:lnTo>
                  <a:lnTo>
                    <a:pt x="963794" y="457994"/>
                  </a:lnTo>
                  <a:lnTo>
                    <a:pt x="938285" y="475193"/>
                  </a:lnTo>
                  <a:lnTo>
                    <a:pt x="907048" y="481500"/>
                  </a:lnTo>
                  <a:lnTo>
                    <a:pt x="80251" y="481500"/>
                  </a:lnTo>
                  <a:lnTo>
                    <a:pt x="49014" y="475193"/>
                  </a:lnTo>
                  <a:lnTo>
                    <a:pt x="23505" y="457994"/>
                  </a:lnTo>
                  <a:lnTo>
                    <a:pt x="6306" y="432485"/>
                  </a:lnTo>
                  <a:lnTo>
                    <a:pt x="0" y="401248"/>
                  </a:lnTo>
                  <a:lnTo>
                    <a:pt x="0" y="80251"/>
                  </a:lnTo>
                  <a:close/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389133" y="3606291"/>
            <a:ext cx="637540" cy="510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910"/>
              </a:lnSpc>
              <a:spcBef>
                <a:spcPts val="100"/>
              </a:spcBef>
            </a:pPr>
            <a:r>
              <a:rPr sz="1600" b="1" dirty="0">
                <a:latin typeface="Calibri"/>
                <a:cs typeface="Calibri"/>
              </a:rPr>
              <a:t>CSV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ts val="1910"/>
              </a:lnSpc>
            </a:pPr>
            <a:r>
              <a:rPr sz="1600" b="1" spc="-5" dirty="0">
                <a:latin typeface="Calibri"/>
                <a:cs typeface="Calibri"/>
              </a:rPr>
              <a:t>Format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934242" y="3635709"/>
            <a:ext cx="4864100" cy="494665"/>
            <a:chOff x="2934242" y="3635709"/>
            <a:chExt cx="4864100" cy="494665"/>
          </a:xfrm>
        </p:grpSpPr>
        <p:sp>
          <p:nvSpPr>
            <p:cNvPr id="22" name="object 22"/>
            <p:cNvSpPr/>
            <p:nvPr/>
          </p:nvSpPr>
          <p:spPr>
            <a:xfrm>
              <a:off x="2940592" y="3770773"/>
              <a:ext cx="402590" cy="224154"/>
            </a:xfrm>
            <a:custGeom>
              <a:avLst/>
              <a:gdLst/>
              <a:ahLst/>
              <a:cxnLst/>
              <a:rect l="l" t="t" r="r" b="b"/>
              <a:pathLst>
                <a:path w="402589" h="224154">
                  <a:moveTo>
                    <a:pt x="290250" y="0"/>
                  </a:moveTo>
                  <a:lnTo>
                    <a:pt x="290250" y="56026"/>
                  </a:lnTo>
                  <a:lnTo>
                    <a:pt x="0" y="56026"/>
                  </a:lnTo>
                  <a:lnTo>
                    <a:pt x="0" y="168075"/>
                  </a:lnTo>
                  <a:lnTo>
                    <a:pt x="290250" y="168075"/>
                  </a:lnTo>
                  <a:lnTo>
                    <a:pt x="290250" y="224100"/>
                  </a:lnTo>
                  <a:lnTo>
                    <a:pt x="402300" y="112050"/>
                  </a:lnTo>
                  <a:lnTo>
                    <a:pt x="290250" y="0"/>
                  </a:lnTo>
                  <a:close/>
                </a:path>
              </a:pathLst>
            </a:custGeom>
            <a:solidFill>
              <a:srgbClr val="A4C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940592" y="3770773"/>
              <a:ext cx="402590" cy="224154"/>
            </a:xfrm>
            <a:custGeom>
              <a:avLst/>
              <a:gdLst/>
              <a:ahLst/>
              <a:cxnLst/>
              <a:rect l="l" t="t" r="r" b="b"/>
              <a:pathLst>
                <a:path w="402589" h="224154">
                  <a:moveTo>
                    <a:pt x="0" y="56025"/>
                  </a:moveTo>
                  <a:lnTo>
                    <a:pt x="290250" y="56025"/>
                  </a:lnTo>
                  <a:lnTo>
                    <a:pt x="290250" y="0"/>
                  </a:lnTo>
                  <a:lnTo>
                    <a:pt x="402300" y="112050"/>
                  </a:lnTo>
                  <a:lnTo>
                    <a:pt x="290250" y="224100"/>
                  </a:lnTo>
                  <a:lnTo>
                    <a:pt x="290250" y="168074"/>
                  </a:lnTo>
                  <a:lnTo>
                    <a:pt x="0" y="168074"/>
                  </a:lnTo>
                  <a:lnTo>
                    <a:pt x="0" y="56025"/>
                  </a:lnTo>
                  <a:close/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795781" y="3770773"/>
              <a:ext cx="402590" cy="224154"/>
            </a:xfrm>
            <a:custGeom>
              <a:avLst/>
              <a:gdLst/>
              <a:ahLst/>
              <a:cxnLst/>
              <a:rect l="l" t="t" r="r" b="b"/>
              <a:pathLst>
                <a:path w="402589" h="224154">
                  <a:moveTo>
                    <a:pt x="290250" y="0"/>
                  </a:moveTo>
                  <a:lnTo>
                    <a:pt x="290250" y="56026"/>
                  </a:lnTo>
                  <a:lnTo>
                    <a:pt x="0" y="56026"/>
                  </a:lnTo>
                  <a:lnTo>
                    <a:pt x="0" y="168075"/>
                  </a:lnTo>
                  <a:lnTo>
                    <a:pt x="290250" y="168075"/>
                  </a:lnTo>
                  <a:lnTo>
                    <a:pt x="290250" y="224100"/>
                  </a:lnTo>
                  <a:lnTo>
                    <a:pt x="402300" y="112050"/>
                  </a:lnTo>
                  <a:lnTo>
                    <a:pt x="290250" y="0"/>
                  </a:lnTo>
                  <a:close/>
                </a:path>
              </a:pathLst>
            </a:custGeom>
            <a:solidFill>
              <a:srgbClr val="A4C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795781" y="3770773"/>
              <a:ext cx="402590" cy="224154"/>
            </a:xfrm>
            <a:custGeom>
              <a:avLst/>
              <a:gdLst/>
              <a:ahLst/>
              <a:cxnLst/>
              <a:rect l="l" t="t" r="r" b="b"/>
              <a:pathLst>
                <a:path w="402589" h="224154">
                  <a:moveTo>
                    <a:pt x="0" y="56025"/>
                  </a:moveTo>
                  <a:lnTo>
                    <a:pt x="290250" y="56025"/>
                  </a:lnTo>
                  <a:lnTo>
                    <a:pt x="290250" y="0"/>
                  </a:lnTo>
                  <a:lnTo>
                    <a:pt x="402300" y="112050"/>
                  </a:lnTo>
                  <a:lnTo>
                    <a:pt x="290250" y="224100"/>
                  </a:lnTo>
                  <a:lnTo>
                    <a:pt x="290250" y="168074"/>
                  </a:lnTo>
                  <a:lnTo>
                    <a:pt x="0" y="168074"/>
                  </a:lnTo>
                  <a:lnTo>
                    <a:pt x="0" y="56025"/>
                  </a:lnTo>
                  <a:close/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586364" y="3642059"/>
              <a:ext cx="1205865" cy="481965"/>
            </a:xfrm>
            <a:custGeom>
              <a:avLst/>
              <a:gdLst/>
              <a:ahLst/>
              <a:cxnLst/>
              <a:rect l="l" t="t" r="r" b="b"/>
              <a:pathLst>
                <a:path w="1205865" h="481964">
                  <a:moveTo>
                    <a:pt x="1125147" y="0"/>
                  </a:moveTo>
                  <a:lnTo>
                    <a:pt x="80251" y="0"/>
                  </a:lnTo>
                  <a:lnTo>
                    <a:pt x="49013" y="6306"/>
                  </a:lnTo>
                  <a:lnTo>
                    <a:pt x="23505" y="23505"/>
                  </a:lnTo>
                  <a:lnTo>
                    <a:pt x="6306" y="49013"/>
                  </a:lnTo>
                  <a:lnTo>
                    <a:pt x="0" y="80251"/>
                  </a:lnTo>
                  <a:lnTo>
                    <a:pt x="0" y="401247"/>
                  </a:lnTo>
                  <a:lnTo>
                    <a:pt x="6306" y="432485"/>
                  </a:lnTo>
                  <a:lnTo>
                    <a:pt x="23505" y="457994"/>
                  </a:lnTo>
                  <a:lnTo>
                    <a:pt x="49013" y="475193"/>
                  </a:lnTo>
                  <a:lnTo>
                    <a:pt x="80251" y="481500"/>
                  </a:lnTo>
                  <a:lnTo>
                    <a:pt x="1125147" y="481500"/>
                  </a:lnTo>
                  <a:lnTo>
                    <a:pt x="1156385" y="475193"/>
                  </a:lnTo>
                  <a:lnTo>
                    <a:pt x="1181894" y="457994"/>
                  </a:lnTo>
                  <a:lnTo>
                    <a:pt x="1199093" y="432485"/>
                  </a:lnTo>
                  <a:lnTo>
                    <a:pt x="1205400" y="401247"/>
                  </a:lnTo>
                  <a:lnTo>
                    <a:pt x="1205400" y="80251"/>
                  </a:lnTo>
                  <a:lnTo>
                    <a:pt x="1199093" y="49013"/>
                  </a:lnTo>
                  <a:lnTo>
                    <a:pt x="1181894" y="23505"/>
                  </a:lnTo>
                  <a:lnTo>
                    <a:pt x="1156385" y="6306"/>
                  </a:lnTo>
                  <a:lnTo>
                    <a:pt x="1125147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586364" y="3642059"/>
              <a:ext cx="1205865" cy="481965"/>
            </a:xfrm>
            <a:custGeom>
              <a:avLst/>
              <a:gdLst/>
              <a:ahLst/>
              <a:cxnLst/>
              <a:rect l="l" t="t" r="r" b="b"/>
              <a:pathLst>
                <a:path w="1205865" h="481964">
                  <a:moveTo>
                    <a:pt x="0" y="80251"/>
                  </a:moveTo>
                  <a:lnTo>
                    <a:pt x="6306" y="49014"/>
                  </a:lnTo>
                  <a:lnTo>
                    <a:pt x="23505" y="23505"/>
                  </a:lnTo>
                  <a:lnTo>
                    <a:pt x="49014" y="6306"/>
                  </a:lnTo>
                  <a:lnTo>
                    <a:pt x="80251" y="0"/>
                  </a:lnTo>
                  <a:lnTo>
                    <a:pt x="1125148" y="0"/>
                  </a:lnTo>
                  <a:lnTo>
                    <a:pt x="1156385" y="6306"/>
                  </a:lnTo>
                  <a:lnTo>
                    <a:pt x="1181894" y="23505"/>
                  </a:lnTo>
                  <a:lnTo>
                    <a:pt x="1199093" y="49014"/>
                  </a:lnTo>
                  <a:lnTo>
                    <a:pt x="1205400" y="80251"/>
                  </a:lnTo>
                  <a:lnTo>
                    <a:pt x="1205400" y="401248"/>
                  </a:lnTo>
                  <a:lnTo>
                    <a:pt x="1199093" y="432485"/>
                  </a:lnTo>
                  <a:lnTo>
                    <a:pt x="1181894" y="457994"/>
                  </a:lnTo>
                  <a:lnTo>
                    <a:pt x="1156385" y="475193"/>
                  </a:lnTo>
                  <a:lnTo>
                    <a:pt x="1125148" y="481500"/>
                  </a:lnTo>
                  <a:lnTo>
                    <a:pt x="80251" y="481500"/>
                  </a:lnTo>
                  <a:lnTo>
                    <a:pt x="49014" y="475193"/>
                  </a:lnTo>
                  <a:lnTo>
                    <a:pt x="23505" y="457994"/>
                  </a:lnTo>
                  <a:lnTo>
                    <a:pt x="6306" y="432485"/>
                  </a:lnTo>
                  <a:lnTo>
                    <a:pt x="0" y="401248"/>
                  </a:lnTo>
                  <a:lnTo>
                    <a:pt x="0" y="80251"/>
                  </a:lnTo>
                  <a:close/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245401" y="3761699"/>
              <a:ext cx="327025" cy="224154"/>
            </a:xfrm>
            <a:custGeom>
              <a:avLst/>
              <a:gdLst/>
              <a:ahLst/>
              <a:cxnLst/>
              <a:rect l="l" t="t" r="r" b="b"/>
              <a:pathLst>
                <a:path w="327025" h="224154">
                  <a:moveTo>
                    <a:pt x="214950" y="0"/>
                  </a:moveTo>
                  <a:lnTo>
                    <a:pt x="214950" y="56026"/>
                  </a:lnTo>
                  <a:lnTo>
                    <a:pt x="0" y="56026"/>
                  </a:lnTo>
                  <a:lnTo>
                    <a:pt x="0" y="168075"/>
                  </a:lnTo>
                  <a:lnTo>
                    <a:pt x="214950" y="168075"/>
                  </a:lnTo>
                  <a:lnTo>
                    <a:pt x="214950" y="224100"/>
                  </a:lnTo>
                  <a:lnTo>
                    <a:pt x="326999" y="112050"/>
                  </a:lnTo>
                  <a:lnTo>
                    <a:pt x="214950" y="0"/>
                  </a:lnTo>
                  <a:close/>
                </a:path>
              </a:pathLst>
            </a:custGeom>
            <a:solidFill>
              <a:srgbClr val="A4C2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245401" y="3761699"/>
              <a:ext cx="327025" cy="224154"/>
            </a:xfrm>
            <a:custGeom>
              <a:avLst/>
              <a:gdLst/>
              <a:ahLst/>
              <a:cxnLst/>
              <a:rect l="l" t="t" r="r" b="b"/>
              <a:pathLst>
                <a:path w="327025" h="224154">
                  <a:moveTo>
                    <a:pt x="0" y="56024"/>
                  </a:moveTo>
                  <a:lnTo>
                    <a:pt x="214950" y="56024"/>
                  </a:lnTo>
                  <a:lnTo>
                    <a:pt x="214950" y="0"/>
                  </a:lnTo>
                  <a:lnTo>
                    <a:pt x="327000" y="112050"/>
                  </a:lnTo>
                  <a:lnTo>
                    <a:pt x="214950" y="224100"/>
                  </a:lnTo>
                  <a:lnTo>
                    <a:pt x="214950" y="168075"/>
                  </a:lnTo>
                  <a:lnTo>
                    <a:pt x="0" y="168075"/>
                  </a:lnTo>
                  <a:lnTo>
                    <a:pt x="0" y="56024"/>
                  </a:lnTo>
                  <a:close/>
                </a:path>
              </a:pathLst>
            </a:custGeom>
            <a:ln w="12700">
              <a:solidFill>
                <a:srgbClr val="4454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823146" y="3310001"/>
            <a:ext cx="731520" cy="81597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065" marR="5080" indent="-54610" algn="ctr">
              <a:lnSpc>
                <a:spcPct val="102400"/>
              </a:lnSpc>
              <a:spcBef>
                <a:spcPts val="165"/>
              </a:spcBef>
            </a:pP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How? </a:t>
            </a:r>
            <a:r>
              <a:rPr sz="1800" spc="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La</a:t>
            </a:r>
            <a:r>
              <a:rPr sz="1600" b="1" dirty="0">
                <a:latin typeface="Calibri"/>
                <a:cs typeface="Calibri"/>
              </a:rPr>
              <a:t>b</a:t>
            </a:r>
            <a:r>
              <a:rPr sz="1600" b="1" spc="-10" dirty="0">
                <a:latin typeface="Calibri"/>
                <a:cs typeface="Calibri"/>
              </a:rPr>
              <a:t>elle</a:t>
            </a:r>
            <a:r>
              <a:rPr sz="1600" b="1" dirty="0">
                <a:latin typeface="Calibri"/>
                <a:cs typeface="Calibri"/>
              </a:rPr>
              <a:t>d  </a:t>
            </a:r>
            <a:r>
              <a:rPr sz="1600" b="1" spc="-5" dirty="0">
                <a:latin typeface="Calibri"/>
                <a:cs typeface="Calibri"/>
              </a:rPr>
              <a:t>Data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15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3509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Pre-processing</a:t>
            </a:r>
            <a:r>
              <a:rPr spc="-60" dirty="0"/>
              <a:t> </a:t>
            </a:r>
            <a:r>
              <a:rPr spc="-5" dirty="0"/>
              <a:t>1/3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0536" y="920496"/>
            <a:ext cx="2313432" cy="336194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631275" y="944371"/>
            <a:ext cx="4213860" cy="3402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1300" marR="5080" indent="-228600" algn="just">
              <a:lnSpc>
                <a:spcPct val="99400"/>
              </a:lnSpc>
              <a:spcBef>
                <a:spcPts val="110"/>
              </a:spcBef>
              <a:buAutoNum type="arabicPeriod"/>
              <a:tabLst>
                <a:tab pos="241300" algn="l"/>
              </a:tabLst>
            </a:pPr>
            <a:r>
              <a:rPr sz="1800" spc="-5" dirty="0">
                <a:latin typeface="Calibri"/>
                <a:cs typeface="Calibri"/>
              </a:rPr>
              <a:t>Raw Network Traffic Data </a:t>
            </a:r>
            <a:r>
              <a:rPr sz="1800" dirty="0">
                <a:latin typeface="Calibri"/>
                <a:cs typeface="Calibri"/>
              </a:rPr>
              <a:t>can be </a:t>
            </a:r>
            <a:r>
              <a:rPr sz="1800" spc="-5" dirty="0">
                <a:latin typeface="Calibri"/>
                <a:cs typeface="Calibri"/>
              </a:rPr>
              <a:t>obtained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via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capture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tools</a:t>
            </a:r>
            <a:r>
              <a:rPr sz="1800" dirty="0">
                <a:latin typeface="Calibri"/>
                <a:cs typeface="Calibri"/>
              </a:rPr>
              <a:t> such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WireShark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(usually in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PCAP format)</a:t>
            </a:r>
            <a:endParaRPr sz="1800">
              <a:latin typeface="Calibri"/>
              <a:cs typeface="Calibri"/>
            </a:endParaRPr>
          </a:p>
          <a:p>
            <a:pPr marL="241300" marR="5080" indent="-228600" algn="just">
              <a:lnSpc>
                <a:spcPct val="99400"/>
              </a:lnSpc>
              <a:spcBef>
                <a:spcPts val="60"/>
              </a:spcBef>
              <a:buAutoNum type="arabicPeriod"/>
              <a:tabLst>
                <a:tab pos="241300" algn="l"/>
              </a:tabLst>
            </a:pPr>
            <a:r>
              <a:rPr sz="1800" spc="-5" dirty="0">
                <a:latin typeface="Calibri"/>
                <a:cs typeface="Calibri"/>
              </a:rPr>
              <a:t>PCAP format </a:t>
            </a:r>
            <a:r>
              <a:rPr sz="1800" dirty="0">
                <a:latin typeface="Calibri"/>
                <a:cs typeface="Calibri"/>
              </a:rPr>
              <a:t>can be </a:t>
            </a:r>
            <a:r>
              <a:rPr sz="1800" spc="-5" dirty="0">
                <a:latin typeface="Calibri"/>
                <a:cs typeface="Calibri"/>
              </a:rPr>
              <a:t>transformed into CSV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using tools </a:t>
            </a:r>
            <a:r>
              <a:rPr sz="1800" dirty="0">
                <a:latin typeface="Calibri"/>
                <a:cs typeface="Calibri"/>
              </a:rPr>
              <a:t>such as </a:t>
            </a:r>
            <a:r>
              <a:rPr sz="1800" spc="-5" dirty="0">
                <a:latin typeface="Calibri"/>
                <a:cs typeface="Calibri"/>
              </a:rPr>
              <a:t>FlowMeter (generates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several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useful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features)</a:t>
            </a:r>
            <a:endParaRPr sz="1800">
              <a:latin typeface="Calibri"/>
              <a:cs typeface="Calibri"/>
            </a:endParaRPr>
          </a:p>
          <a:p>
            <a:pPr marL="241300" indent="-228600" algn="just">
              <a:lnSpc>
                <a:spcPts val="2090"/>
              </a:lnSpc>
              <a:buAutoNum type="arabicPeriod"/>
              <a:tabLst>
                <a:tab pos="241300" algn="l"/>
              </a:tabLst>
            </a:pPr>
            <a:r>
              <a:rPr sz="1800" spc="-5" dirty="0">
                <a:latin typeface="Calibri"/>
                <a:cs typeface="Calibri"/>
              </a:rPr>
              <a:t>Resulting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CSV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data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should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labelled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(e.g.</a:t>
            </a:r>
            <a:endParaRPr sz="1800">
              <a:latin typeface="Calibri"/>
              <a:cs typeface="Calibri"/>
            </a:endParaRPr>
          </a:p>
          <a:p>
            <a:pPr marL="241300" algn="just">
              <a:lnSpc>
                <a:spcPct val="100000"/>
              </a:lnSpc>
              <a:spcBef>
                <a:spcPts val="50"/>
              </a:spcBef>
            </a:pPr>
            <a:r>
              <a:rPr sz="1800" dirty="0">
                <a:latin typeface="Calibri"/>
                <a:cs typeface="Calibri"/>
              </a:rPr>
              <a:t>when </a:t>
            </a:r>
            <a:r>
              <a:rPr sz="1800" spc="-5" dirty="0">
                <a:latin typeface="Calibri"/>
                <a:cs typeface="Calibri"/>
              </a:rPr>
              <a:t>generating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training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data)</a:t>
            </a:r>
            <a:endParaRPr sz="1800">
              <a:latin typeface="Calibri"/>
              <a:cs typeface="Calibri"/>
            </a:endParaRPr>
          </a:p>
          <a:p>
            <a:pPr marL="241300" marR="5080" indent="-228600" algn="just">
              <a:lnSpc>
                <a:spcPct val="99400"/>
              </a:lnSpc>
              <a:spcBef>
                <a:spcPts val="60"/>
              </a:spcBef>
              <a:buAutoNum type="arabicPeriod" startAt="4"/>
              <a:tabLst>
                <a:tab pos="241300" algn="l"/>
              </a:tabLst>
            </a:pPr>
            <a:r>
              <a:rPr sz="1800" spc="-5" dirty="0">
                <a:latin typeface="Calibri"/>
                <a:cs typeface="Calibri"/>
              </a:rPr>
              <a:t>Data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should</a:t>
            </a:r>
            <a:r>
              <a:rPr sz="1800" dirty="0">
                <a:latin typeface="Calibri"/>
                <a:cs typeface="Calibri"/>
              </a:rPr>
              <a:t> be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checked</a:t>
            </a:r>
            <a:r>
              <a:rPr sz="1800" spc="40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</a:t>
            </a:r>
            <a:r>
              <a:rPr sz="1800" spc="409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missing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values, if </a:t>
            </a:r>
            <a:r>
              <a:rPr sz="1800" dirty="0">
                <a:latin typeface="Calibri"/>
                <a:cs typeface="Calibri"/>
              </a:rPr>
              <a:t>any </a:t>
            </a:r>
            <a:r>
              <a:rPr sz="1800" spc="-5" dirty="0">
                <a:latin typeface="Calibri"/>
                <a:cs typeface="Calibri"/>
              </a:rPr>
              <a:t>exist, these values should </a:t>
            </a:r>
            <a:r>
              <a:rPr sz="1800" dirty="0">
                <a:latin typeface="Calibri"/>
                <a:cs typeface="Calibri"/>
              </a:rPr>
              <a:t>be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imputed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(several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techniques)</a:t>
            </a:r>
            <a:endParaRPr sz="1800">
              <a:latin typeface="Calibri"/>
              <a:cs typeface="Calibri"/>
            </a:endParaRPr>
          </a:p>
          <a:p>
            <a:pPr marL="823594" algn="just">
              <a:lnSpc>
                <a:spcPct val="100000"/>
              </a:lnSpc>
              <a:spcBef>
                <a:spcPts val="675"/>
              </a:spcBef>
            </a:pPr>
            <a:r>
              <a:rPr sz="1800" spc="-5" dirty="0">
                <a:solidFill>
                  <a:srgbClr val="A64D79"/>
                </a:solidFill>
                <a:latin typeface="Calibri"/>
                <a:cs typeface="Calibri"/>
              </a:rPr>
              <a:t>Points</a:t>
            </a:r>
            <a:r>
              <a:rPr sz="1800" spc="-10" dirty="0">
                <a:solidFill>
                  <a:srgbClr val="A64D7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A64D79"/>
                </a:solidFill>
                <a:latin typeface="Calibri"/>
                <a:cs typeface="Calibri"/>
              </a:rPr>
              <a:t>in</a:t>
            </a:r>
            <a:r>
              <a:rPr sz="1800" dirty="0">
                <a:solidFill>
                  <a:srgbClr val="A64D7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A64D79"/>
                </a:solidFill>
                <a:latin typeface="Calibri"/>
                <a:cs typeface="Calibri"/>
              </a:rPr>
              <a:t>purple</a:t>
            </a:r>
            <a:r>
              <a:rPr sz="1800" dirty="0">
                <a:solidFill>
                  <a:srgbClr val="A64D7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A64D79"/>
                </a:solidFill>
                <a:latin typeface="Calibri"/>
                <a:cs typeface="Calibri"/>
              </a:rPr>
              <a:t>are</a:t>
            </a:r>
            <a:r>
              <a:rPr sz="1800" dirty="0">
                <a:solidFill>
                  <a:srgbClr val="A64D7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A64D79"/>
                </a:solidFill>
                <a:latin typeface="Calibri"/>
                <a:cs typeface="Calibri"/>
              </a:rPr>
              <a:t>optional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16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3509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Pre-processing</a:t>
            </a:r>
            <a:r>
              <a:rPr spc="-60" dirty="0"/>
              <a:t> </a:t>
            </a:r>
            <a:r>
              <a:rPr spc="-5" dirty="0"/>
              <a:t>2/3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0536" y="920496"/>
            <a:ext cx="2313432" cy="336194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000924" y="4047235"/>
            <a:ext cx="2668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A64D79"/>
                </a:solidFill>
                <a:latin typeface="Calibri"/>
                <a:cs typeface="Calibri"/>
              </a:rPr>
              <a:t>Points</a:t>
            </a:r>
            <a:r>
              <a:rPr sz="1800" spc="-10" dirty="0">
                <a:solidFill>
                  <a:srgbClr val="A64D7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A64D79"/>
                </a:solidFill>
                <a:latin typeface="Calibri"/>
                <a:cs typeface="Calibri"/>
              </a:rPr>
              <a:t>in</a:t>
            </a:r>
            <a:r>
              <a:rPr sz="1800" dirty="0">
                <a:solidFill>
                  <a:srgbClr val="A64D7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A64D79"/>
                </a:solidFill>
                <a:latin typeface="Calibri"/>
                <a:cs typeface="Calibri"/>
              </a:rPr>
              <a:t>purple are</a:t>
            </a:r>
            <a:r>
              <a:rPr sz="1800" dirty="0">
                <a:solidFill>
                  <a:srgbClr val="A64D7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A64D79"/>
                </a:solidFill>
                <a:latin typeface="Calibri"/>
                <a:cs typeface="Calibri"/>
              </a:rPr>
              <a:t>optional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17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677625" y="944371"/>
            <a:ext cx="1282700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0" marR="5080" indent="-114300">
              <a:lnSpc>
                <a:spcPts val="2090"/>
              </a:lnSpc>
              <a:spcBef>
                <a:spcPts val="225"/>
              </a:spcBef>
            </a:pPr>
            <a:r>
              <a:rPr sz="1800" spc="-5" dirty="0">
                <a:latin typeface="Calibri"/>
                <a:cs typeface="Calibri"/>
              </a:rPr>
              <a:t>5.Sometimes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p</a:t>
            </a:r>
            <a:r>
              <a:rPr sz="1800" spc="-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5" dirty="0">
                <a:latin typeface="Calibri"/>
                <a:cs typeface="Calibri"/>
              </a:rPr>
              <a:t>n</a:t>
            </a:r>
            <a:r>
              <a:rPr sz="1800" spc="-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ed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75717" y="944371"/>
            <a:ext cx="1168400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4604" marR="5080" indent="-2540">
              <a:lnSpc>
                <a:spcPts val="2090"/>
              </a:lnSpc>
              <a:spcBef>
                <a:spcPts val="225"/>
              </a:spcBef>
            </a:pPr>
            <a:r>
              <a:rPr sz="1800" spc="-5" dirty="0">
                <a:latin typeface="Calibri"/>
                <a:cs typeface="Calibri"/>
              </a:rPr>
              <a:t>categorical </a:t>
            </a:r>
            <a:r>
              <a:rPr sz="1800" dirty="0">
                <a:latin typeface="Calibri"/>
                <a:cs typeface="Calibri"/>
              </a:rPr>
              <a:t> nu</a:t>
            </a:r>
            <a:r>
              <a:rPr sz="1800" spc="-5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5" dirty="0">
                <a:latin typeface="Calibri"/>
                <a:cs typeface="Calibri"/>
              </a:rPr>
              <a:t>ri</a:t>
            </a:r>
            <a:r>
              <a:rPr sz="1800" dirty="0">
                <a:latin typeface="Calibri"/>
                <a:cs typeface="Calibri"/>
              </a:rPr>
              <a:t>c</a:t>
            </a:r>
            <a:r>
              <a:rPr sz="1800" spc="-5" dirty="0">
                <a:latin typeface="Calibri"/>
                <a:cs typeface="Calibri"/>
              </a:rPr>
              <a:t>ally</a:t>
            </a:r>
            <a:r>
              <a:rPr sz="1800" dirty="0">
                <a:latin typeface="Calibri"/>
                <a:cs typeface="Calibri"/>
              </a:rPr>
              <a:t>,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80133" y="944371"/>
            <a:ext cx="1390650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94615" marR="5080" indent="-82550">
              <a:lnSpc>
                <a:spcPts val="2090"/>
              </a:lnSpc>
              <a:spcBef>
                <a:spcPts val="225"/>
              </a:spcBef>
              <a:tabLst>
                <a:tab pos="675640" algn="l"/>
                <a:tab pos="1059815" algn="l"/>
              </a:tabLst>
            </a:pPr>
            <a:r>
              <a:rPr sz="1800" dirty="0">
                <a:latin typeface="Calibri"/>
                <a:cs typeface="Calibri"/>
              </a:rPr>
              <a:t>fea</a:t>
            </a:r>
            <a:r>
              <a:rPr sz="1800" spc="-5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u</a:t>
            </a:r>
            <a:r>
              <a:rPr sz="1800" spc="-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es	</a:t>
            </a:r>
            <a:r>
              <a:rPr sz="1800" spc="-30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  </a:t>
            </a:r>
            <a:r>
              <a:rPr sz="1800" spc="-5" dirty="0">
                <a:latin typeface="Calibri"/>
                <a:cs typeface="Calibri"/>
              </a:rPr>
              <a:t>t</a:t>
            </a:r>
            <a:r>
              <a:rPr sz="1800" spc="5" dirty="0">
                <a:latin typeface="Calibri"/>
                <a:cs typeface="Calibri"/>
              </a:rPr>
              <a:t>h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s	</a:t>
            </a:r>
            <a:r>
              <a:rPr sz="1800" spc="-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s	not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715" indent="114300">
              <a:lnSpc>
                <a:spcPct val="100000"/>
              </a:lnSpc>
              <a:spcBef>
                <a:spcPts val="100"/>
              </a:spcBef>
              <a:tabLst>
                <a:tab pos="681990" algn="l"/>
                <a:tab pos="1118870" algn="l"/>
                <a:tab pos="1793239" algn="l"/>
                <a:tab pos="2407920" algn="l"/>
                <a:tab pos="3868420" algn="l"/>
              </a:tabLst>
            </a:pPr>
            <a:r>
              <a:rPr spc="-5" dirty="0"/>
              <a:t>recommended</a:t>
            </a:r>
            <a:r>
              <a:rPr spc="10" dirty="0"/>
              <a:t> </a:t>
            </a:r>
            <a:r>
              <a:rPr dirty="0"/>
              <a:t>and</a:t>
            </a:r>
            <a:r>
              <a:rPr spc="405" dirty="0"/>
              <a:t> </a:t>
            </a:r>
            <a:r>
              <a:rPr spc="-5" dirty="0"/>
              <a:t>one-hot</a:t>
            </a:r>
            <a:r>
              <a:rPr dirty="0"/>
              <a:t> </a:t>
            </a:r>
            <a:r>
              <a:rPr spc="-5" dirty="0"/>
              <a:t>encoding</a:t>
            </a:r>
            <a:r>
              <a:rPr spc="5" dirty="0"/>
              <a:t> </a:t>
            </a:r>
            <a:r>
              <a:rPr dirty="0"/>
              <a:t>can </a:t>
            </a:r>
            <a:r>
              <a:rPr spc="-395" dirty="0"/>
              <a:t> </a:t>
            </a:r>
            <a:r>
              <a:rPr dirty="0"/>
              <a:t>be</a:t>
            </a:r>
            <a:r>
              <a:rPr spc="5" dirty="0"/>
              <a:t> </a:t>
            </a:r>
            <a:r>
              <a:rPr spc="-5" dirty="0"/>
              <a:t>used</a:t>
            </a:r>
            <a:r>
              <a:rPr spc="10" dirty="0"/>
              <a:t> </a:t>
            </a:r>
            <a:r>
              <a:rPr spc="-5" dirty="0"/>
              <a:t>to</a:t>
            </a:r>
            <a:r>
              <a:rPr spc="5" dirty="0"/>
              <a:t> </a:t>
            </a:r>
            <a:r>
              <a:rPr spc="-5" dirty="0"/>
              <a:t>represent</a:t>
            </a:r>
            <a:r>
              <a:rPr dirty="0"/>
              <a:t> such</a:t>
            </a:r>
            <a:r>
              <a:rPr spc="5" dirty="0"/>
              <a:t> </a:t>
            </a:r>
            <a:r>
              <a:rPr spc="-5" dirty="0"/>
              <a:t>data</a:t>
            </a:r>
            <a:r>
              <a:rPr spc="5" dirty="0"/>
              <a:t> </a:t>
            </a:r>
            <a:r>
              <a:rPr spc="-5" dirty="0"/>
              <a:t>correctly </a:t>
            </a:r>
            <a:r>
              <a:rPr dirty="0"/>
              <a:t> </a:t>
            </a:r>
            <a:r>
              <a:rPr spc="-5" dirty="0"/>
              <a:t>6.Some</a:t>
            </a:r>
            <a:r>
              <a:rPr spc="185" dirty="0"/>
              <a:t> </a:t>
            </a:r>
            <a:r>
              <a:rPr dirty="0"/>
              <a:t>of</a:t>
            </a:r>
            <a:r>
              <a:rPr spc="175" dirty="0"/>
              <a:t> </a:t>
            </a:r>
            <a:r>
              <a:rPr dirty="0"/>
              <a:t>the</a:t>
            </a:r>
            <a:r>
              <a:rPr spc="180" dirty="0"/>
              <a:t> </a:t>
            </a:r>
            <a:r>
              <a:rPr spc="-5" dirty="0"/>
              <a:t>features</a:t>
            </a:r>
            <a:r>
              <a:rPr spc="175" dirty="0"/>
              <a:t> </a:t>
            </a:r>
            <a:r>
              <a:rPr spc="-5" dirty="0"/>
              <a:t>in</a:t>
            </a:r>
            <a:r>
              <a:rPr spc="185" dirty="0"/>
              <a:t> </a:t>
            </a:r>
            <a:r>
              <a:rPr dirty="0"/>
              <a:t>the</a:t>
            </a:r>
            <a:r>
              <a:rPr spc="180" dirty="0"/>
              <a:t> </a:t>
            </a:r>
            <a:r>
              <a:rPr spc="-5" dirty="0"/>
              <a:t>generated </a:t>
            </a:r>
            <a:r>
              <a:rPr spc="-395" dirty="0"/>
              <a:t> </a:t>
            </a:r>
            <a:r>
              <a:rPr spc="-5" dirty="0"/>
              <a:t>data</a:t>
            </a:r>
            <a:r>
              <a:rPr spc="180" dirty="0"/>
              <a:t> </a:t>
            </a:r>
            <a:r>
              <a:rPr dirty="0"/>
              <a:t>can</a:t>
            </a:r>
            <a:r>
              <a:rPr spc="175" dirty="0"/>
              <a:t> </a:t>
            </a:r>
            <a:r>
              <a:rPr dirty="0"/>
              <a:t>be</a:t>
            </a:r>
            <a:r>
              <a:rPr spc="175" dirty="0"/>
              <a:t> </a:t>
            </a:r>
            <a:r>
              <a:rPr spc="-5" dirty="0"/>
              <a:t>highly</a:t>
            </a:r>
            <a:r>
              <a:rPr spc="175" dirty="0"/>
              <a:t> </a:t>
            </a:r>
            <a:r>
              <a:rPr spc="-5" dirty="0"/>
              <a:t>correlated,</a:t>
            </a:r>
            <a:r>
              <a:rPr spc="180" dirty="0"/>
              <a:t> </a:t>
            </a:r>
            <a:r>
              <a:rPr spc="-5" dirty="0"/>
              <a:t>this</a:t>
            </a:r>
            <a:r>
              <a:rPr spc="170" dirty="0"/>
              <a:t> </a:t>
            </a:r>
            <a:r>
              <a:rPr spc="-5" dirty="0"/>
              <a:t>case </a:t>
            </a:r>
            <a:r>
              <a:rPr dirty="0"/>
              <a:t> </a:t>
            </a:r>
            <a:r>
              <a:rPr spc="-5" dirty="0"/>
              <a:t>must	</a:t>
            </a:r>
            <a:r>
              <a:rPr dirty="0"/>
              <a:t>be	</a:t>
            </a:r>
            <a:r>
              <a:rPr spc="-5" dirty="0"/>
              <a:t>dealt	with	appropriately	to </a:t>
            </a:r>
            <a:r>
              <a:rPr dirty="0"/>
              <a:t> </a:t>
            </a:r>
            <a:r>
              <a:rPr spc="-5" dirty="0"/>
              <a:t>achieve</a:t>
            </a:r>
            <a:r>
              <a:rPr spc="5" dirty="0"/>
              <a:t> </a:t>
            </a:r>
            <a:r>
              <a:rPr spc="-5" dirty="0"/>
              <a:t>reliable</a:t>
            </a:r>
            <a:r>
              <a:rPr spc="5" dirty="0"/>
              <a:t> </a:t>
            </a:r>
            <a:r>
              <a:rPr spc="-5" dirty="0"/>
              <a:t>results</a:t>
            </a:r>
          </a:p>
          <a:p>
            <a:pPr marL="127000" marR="5080" indent="-114300" algn="just">
              <a:lnSpc>
                <a:spcPct val="99400"/>
              </a:lnSpc>
              <a:spcBef>
                <a:spcPts val="60"/>
              </a:spcBef>
            </a:pPr>
            <a:r>
              <a:rPr spc="-5" dirty="0"/>
              <a:t>7.Data should </a:t>
            </a:r>
            <a:r>
              <a:rPr dirty="0"/>
              <a:t>be </a:t>
            </a:r>
            <a:r>
              <a:rPr spc="-5" dirty="0"/>
              <a:t>checked </a:t>
            </a:r>
            <a:r>
              <a:rPr dirty="0"/>
              <a:t>for </a:t>
            </a:r>
            <a:r>
              <a:rPr spc="-5" dirty="0"/>
              <a:t>outliers, if </a:t>
            </a:r>
            <a:r>
              <a:rPr dirty="0"/>
              <a:t>any </a:t>
            </a:r>
            <a:r>
              <a:rPr spc="5" dirty="0"/>
              <a:t> </a:t>
            </a:r>
            <a:r>
              <a:rPr spc="-5" dirty="0"/>
              <a:t>exist,</a:t>
            </a:r>
            <a:r>
              <a:rPr dirty="0"/>
              <a:t> they</a:t>
            </a:r>
            <a:r>
              <a:rPr spc="5" dirty="0"/>
              <a:t> </a:t>
            </a:r>
            <a:r>
              <a:rPr spc="-5" dirty="0"/>
              <a:t>should</a:t>
            </a:r>
            <a:r>
              <a:rPr dirty="0"/>
              <a:t> be</a:t>
            </a:r>
            <a:r>
              <a:rPr spc="5" dirty="0"/>
              <a:t> </a:t>
            </a:r>
            <a:r>
              <a:rPr spc="-5" dirty="0"/>
              <a:t>dealt</a:t>
            </a:r>
            <a:r>
              <a:rPr dirty="0"/>
              <a:t> </a:t>
            </a:r>
            <a:r>
              <a:rPr spc="-5" dirty="0"/>
              <a:t>with </a:t>
            </a:r>
            <a:r>
              <a:rPr dirty="0"/>
              <a:t> </a:t>
            </a:r>
            <a:r>
              <a:rPr spc="-5" dirty="0"/>
              <a:t>appropriately</a:t>
            </a:r>
            <a:r>
              <a:rPr spc="235" dirty="0"/>
              <a:t> </a:t>
            </a:r>
            <a:r>
              <a:rPr dirty="0"/>
              <a:t>(depends</a:t>
            </a:r>
            <a:r>
              <a:rPr spc="240" dirty="0"/>
              <a:t> </a:t>
            </a:r>
            <a:r>
              <a:rPr dirty="0"/>
              <a:t>on</a:t>
            </a:r>
            <a:r>
              <a:rPr spc="250" dirty="0"/>
              <a:t> </a:t>
            </a:r>
            <a:r>
              <a:rPr dirty="0"/>
              <a:t>the</a:t>
            </a:r>
            <a:r>
              <a:rPr spc="240" dirty="0"/>
              <a:t> </a:t>
            </a:r>
            <a:r>
              <a:rPr spc="-5" dirty="0"/>
              <a:t>purpose</a:t>
            </a:r>
            <a:r>
              <a:rPr spc="250" dirty="0"/>
              <a:t> </a:t>
            </a:r>
            <a:r>
              <a:rPr dirty="0"/>
              <a:t>of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791925" y="3952747"/>
            <a:ext cx="878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analysis).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3509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Pre-processing</a:t>
            </a:r>
            <a:r>
              <a:rPr spc="-60" dirty="0"/>
              <a:t> </a:t>
            </a:r>
            <a:r>
              <a:rPr spc="-5" dirty="0"/>
              <a:t>3/3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0536" y="920496"/>
            <a:ext cx="2313432" cy="336194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722075" y="943355"/>
            <a:ext cx="4149725" cy="340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1150" marR="5080" indent="-298450" algn="just">
              <a:lnSpc>
                <a:spcPct val="100000"/>
              </a:lnSpc>
              <a:spcBef>
                <a:spcPts val="100"/>
              </a:spcBef>
              <a:buAutoNum type="arabicPeriod" startAt="8"/>
              <a:tabLst>
                <a:tab pos="311150" algn="l"/>
              </a:tabLst>
            </a:pPr>
            <a:r>
              <a:rPr sz="2000" spc="-5" dirty="0">
                <a:latin typeface="Calibri"/>
                <a:cs typeface="Calibri"/>
              </a:rPr>
              <a:t>If</a:t>
            </a:r>
            <a:r>
              <a:rPr sz="2000" dirty="0">
                <a:latin typeface="Calibri"/>
                <a:cs typeface="Calibri"/>
              </a:rPr>
              <a:t> 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contains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multiple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categories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(e.g.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Normal,</a:t>
            </a:r>
            <a:r>
              <a:rPr sz="2000" spc="44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DDoS,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Worm </a:t>
            </a:r>
            <a:r>
              <a:rPr sz="2000" dirty="0">
                <a:latin typeface="Calibri"/>
                <a:cs typeface="Calibri"/>
              </a:rPr>
              <a:t>… etc), it </a:t>
            </a:r>
            <a:r>
              <a:rPr sz="2000" spc="-5" dirty="0">
                <a:latin typeface="Calibri"/>
                <a:cs typeface="Calibri"/>
              </a:rPr>
              <a:t>might be useful </a:t>
            </a:r>
            <a:r>
              <a:rPr sz="2000" spc="5" dirty="0">
                <a:latin typeface="Calibri"/>
                <a:cs typeface="Calibri"/>
              </a:rPr>
              <a:t>to 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have</a:t>
            </a:r>
            <a:r>
              <a:rPr sz="2000" dirty="0">
                <a:latin typeface="Calibri"/>
                <a:cs typeface="Calibri"/>
              </a:rPr>
              <a:t> 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separate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dataset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for</a:t>
            </a:r>
            <a:r>
              <a:rPr sz="2000" dirty="0">
                <a:latin typeface="Calibri"/>
                <a:cs typeface="Calibri"/>
              </a:rPr>
              <a:t> each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category (depends on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purpose of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analysis)</a:t>
            </a:r>
            <a:endParaRPr sz="2000">
              <a:latin typeface="Calibri"/>
              <a:cs typeface="Calibri"/>
            </a:endParaRPr>
          </a:p>
          <a:p>
            <a:pPr marL="311150" marR="6985" indent="-298450" algn="just">
              <a:lnSpc>
                <a:spcPct val="100000"/>
              </a:lnSpc>
              <a:buAutoNum type="arabicPeriod" startAt="8"/>
              <a:tabLst>
                <a:tab pos="311150" algn="l"/>
              </a:tabLst>
            </a:pPr>
            <a:r>
              <a:rPr sz="2000" spc="-5" dirty="0">
                <a:latin typeface="Calibri"/>
                <a:cs typeface="Calibri"/>
              </a:rPr>
              <a:t>Data exploration techniques </a:t>
            </a:r>
            <a:r>
              <a:rPr sz="2000" dirty="0">
                <a:latin typeface="Calibri"/>
                <a:cs typeface="Calibri"/>
              </a:rPr>
              <a:t>can </a:t>
            </a:r>
            <a:r>
              <a:rPr sz="2000" spc="-5" dirty="0">
                <a:latin typeface="Calibri"/>
                <a:cs typeface="Calibri"/>
              </a:rPr>
              <a:t>be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used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inspect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 data </a:t>
            </a:r>
            <a:r>
              <a:rPr sz="2000" spc="-5" dirty="0">
                <a:latin typeface="Calibri"/>
                <a:cs typeface="Calibri"/>
              </a:rPr>
              <a:t>distribution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50">
              <a:latin typeface="Calibri"/>
              <a:cs typeface="Calibri"/>
            </a:endParaRPr>
          </a:p>
          <a:p>
            <a:pPr marL="1290955">
              <a:lnSpc>
                <a:spcPct val="100000"/>
              </a:lnSpc>
            </a:pPr>
            <a:r>
              <a:rPr sz="1800" spc="-5" dirty="0">
                <a:solidFill>
                  <a:srgbClr val="A64D79"/>
                </a:solidFill>
                <a:latin typeface="Calibri"/>
                <a:cs typeface="Calibri"/>
              </a:rPr>
              <a:t>Points</a:t>
            </a:r>
            <a:r>
              <a:rPr sz="1800" spc="-10" dirty="0">
                <a:solidFill>
                  <a:srgbClr val="A64D7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A64D79"/>
                </a:solidFill>
                <a:latin typeface="Calibri"/>
                <a:cs typeface="Calibri"/>
              </a:rPr>
              <a:t>in</a:t>
            </a:r>
            <a:r>
              <a:rPr sz="1800" dirty="0">
                <a:solidFill>
                  <a:srgbClr val="A64D7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A64D79"/>
                </a:solidFill>
                <a:latin typeface="Calibri"/>
                <a:cs typeface="Calibri"/>
              </a:rPr>
              <a:t>purple</a:t>
            </a:r>
            <a:r>
              <a:rPr sz="1800" dirty="0">
                <a:solidFill>
                  <a:srgbClr val="A64D7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A64D79"/>
                </a:solidFill>
                <a:latin typeface="Calibri"/>
                <a:cs typeface="Calibri"/>
              </a:rPr>
              <a:t>are</a:t>
            </a:r>
            <a:r>
              <a:rPr sz="1800" dirty="0">
                <a:solidFill>
                  <a:srgbClr val="A64D7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A64D79"/>
                </a:solidFill>
                <a:latin typeface="Calibri"/>
                <a:cs typeface="Calibri"/>
              </a:rPr>
              <a:t>optional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18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33515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Data</a:t>
            </a:r>
            <a:r>
              <a:rPr spc="-35" dirty="0"/>
              <a:t> </a:t>
            </a:r>
            <a:r>
              <a:rPr spc="-5" dirty="0"/>
              <a:t>Visualization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40399" y="3983228"/>
            <a:ext cx="32353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Calibri"/>
                <a:cs typeface="Calibri"/>
              </a:rPr>
              <a:t>Use PCA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PLS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to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explore data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6400" y="853439"/>
            <a:ext cx="5812536" cy="306323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19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17345" y="0"/>
            <a:ext cx="52216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  <a:latin typeface="Calibri"/>
                <a:cs typeface="Calibri"/>
              </a:rPr>
              <a:t>Course</a:t>
            </a:r>
            <a:r>
              <a:rPr sz="3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Calibri"/>
                <a:cs typeface="Calibri"/>
              </a:rPr>
              <a:t>Notebooks</a:t>
            </a:r>
            <a:r>
              <a:rPr sz="3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6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20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26103" y="861059"/>
            <a:ext cx="6623050" cy="102870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10500"/>
              </a:lnSpc>
              <a:spcBef>
                <a:spcPts val="40"/>
              </a:spcBef>
            </a:pPr>
            <a:r>
              <a:rPr sz="2000" spc="-5" dirty="0">
                <a:latin typeface="Calibri"/>
                <a:cs typeface="Calibri"/>
              </a:rPr>
              <a:t>Available here: 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https://drive.google.com/open?id=1PpqJ9WfXVB5kYASVHMBY- </a:t>
            </a:r>
            <a:r>
              <a:rPr sz="2000" spc="-44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20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8HlEDQYXPpm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C</a:t>
            </a:r>
            <a:r>
              <a:rPr dirty="0"/>
              <a:t>o</a:t>
            </a:r>
            <a:r>
              <a:rPr spc="-5" dirty="0"/>
              <a:t>din</a:t>
            </a:r>
            <a:r>
              <a:rPr dirty="0"/>
              <a:t>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21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546150" y="908811"/>
            <a:ext cx="6155690" cy="215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7000" spc="-5" dirty="0">
                <a:latin typeface="Calibri"/>
                <a:cs typeface="Calibri"/>
              </a:rPr>
              <a:t>Enough</a:t>
            </a:r>
            <a:r>
              <a:rPr sz="7000" spc="-50" dirty="0">
                <a:latin typeface="Calibri"/>
                <a:cs typeface="Calibri"/>
              </a:rPr>
              <a:t> </a:t>
            </a:r>
            <a:r>
              <a:rPr sz="7000" dirty="0">
                <a:latin typeface="Calibri"/>
                <a:cs typeface="Calibri"/>
              </a:rPr>
              <a:t>Talking</a:t>
            </a:r>
            <a:r>
              <a:rPr sz="7000" spc="-35" dirty="0">
                <a:latin typeface="Calibri"/>
                <a:cs typeface="Calibri"/>
              </a:rPr>
              <a:t> </a:t>
            </a:r>
            <a:r>
              <a:rPr sz="7000" spc="-5" dirty="0">
                <a:latin typeface="Calibri"/>
                <a:cs typeface="Calibri"/>
              </a:rPr>
              <a:t>.. </a:t>
            </a:r>
            <a:r>
              <a:rPr sz="7000" spc="-1570" dirty="0">
                <a:latin typeface="Calibri"/>
                <a:cs typeface="Calibri"/>
              </a:rPr>
              <a:t> </a:t>
            </a:r>
            <a:r>
              <a:rPr sz="7000" spc="-5" dirty="0">
                <a:latin typeface="Calibri"/>
                <a:cs typeface="Calibri"/>
              </a:rPr>
              <a:t>Let’s</a:t>
            </a:r>
            <a:r>
              <a:rPr sz="7000" dirty="0">
                <a:latin typeface="Calibri"/>
                <a:cs typeface="Calibri"/>
              </a:rPr>
              <a:t> </a:t>
            </a:r>
            <a:r>
              <a:rPr sz="7000" spc="-5" dirty="0">
                <a:latin typeface="Calibri"/>
                <a:cs typeface="Calibri"/>
              </a:rPr>
              <a:t>do </a:t>
            </a:r>
            <a:r>
              <a:rPr sz="7000" dirty="0">
                <a:latin typeface="Calibri"/>
                <a:cs typeface="Calibri"/>
              </a:rPr>
              <a:t>it!</a:t>
            </a:r>
            <a:endParaRPr sz="7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04416" y="1051560"/>
            <a:ext cx="5538215" cy="316687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22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About</a:t>
            </a:r>
            <a:r>
              <a:rPr spc="-50" dirty="0"/>
              <a:t> </a:t>
            </a:r>
            <a:r>
              <a:rPr spc="-10" dirty="0"/>
              <a:t>the</a:t>
            </a:r>
            <a:r>
              <a:rPr spc="-40" dirty="0"/>
              <a:t> </a:t>
            </a:r>
            <a:r>
              <a:rPr spc="-5" dirty="0"/>
              <a:t>Speaker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26103" y="819404"/>
            <a:ext cx="6645909" cy="213487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sz="2400" b="1" spc="-5" dirty="0">
                <a:latin typeface="Calibri"/>
                <a:cs typeface="Calibri"/>
              </a:rPr>
              <a:t>Name: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Noureddin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Sadawi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2400" b="1" spc="-5" dirty="0">
                <a:latin typeface="Calibri"/>
                <a:cs typeface="Calibri"/>
              </a:rPr>
              <a:t>Qualification: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PhD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Computer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Science</a:t>
            </a:r>
            <a:endParaRPr sz="2400">
              <a:latin typeface="Calibri"/>
              <a:cs typeface="Calibri"/>
            </a:endParaRPr>
          </a:p>
          <a:p>
            <a:pPr marL="12700" marR="5080">
              <a:lnSpc>
                <a:spcPct val="100800"/>
              </a:lnSpc>
              <a:spcBef>
                <a:spcPts val="695"/>
              </a:spcBef>
            </a:pPr>
            <a:r>
              <a:rPr sz="2400" b="1" spc="-5" dirty="0">
                <a:latin typeface="Calibri"/>
                <a:cs typeface="Calibri"/>
              </a:rPr>
              <a:t>Experience: </a:t>
            </a:r>
            <a:r>
              <a:rPr sz="2400" dirty="0">
                <a:latin typeface="Calibri"/>
                <a:cs typeface="Calibri"/>
              </a:rPr>
              <a:t>Several areas </a:t>
            </a:r>
            <a:r>
              <a:rPr sz="2400" spc="-5" dirty="0">
                <a:latin typeface="Calibri"/>
                <a:cs typeface="Calibri"/>
              </a:rPr>
              <a:t>including </a:t>
            </a:r>
            <a:r>
              <a:rPr sz="2400" dirty="0">
                <a:latin typeface="Calibri"/>
                <a:cs typeface="Calibri"/>
              </a:rPr>
              <a:t>but </a:t>
            </a:r>
            <a:r>
              <a:rPr sz="2400" spc="-5" dirty="0">
                <a:latin typeface="Calibri"/>
                <a:cs typeface="Calibri"/>
              </a:rPr>
              <a:t>not limited to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Docker, Machine </a:t>
            </a:r>
            <a:r>
              <a:rPr sz="2400" dirty="0">
                <a:latin typeface="Calibri"/>
                <a:cs typeface="Calibri"/>
              </a:rPr>
              <a:t>Learning and </a:t>
            </a:r>
            <a:r>
              <a:rPr sz="2400" spc="-5" dirty="0">
                <a:latin typeface="Calibri"/>
                <a:cs typeface="Calibri"/>
              </a:rPr>
              <a:t>Data Science, Python </a:t>
            </a:r>
            <a:r>
              <a:rPr sz="2400" dirty="0">
                <a:latin typeface="Calibri"/>
                <a:cs typeface="Calibri"/>
              </a:rPr>
              <a:t> and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much more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315003" y="835659"/>
            <a:ext cx="6384925" cy="2558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indent="-368300">
              <a:lnSpc>
                <a:spcPts val="2615"/>
              </a:lnSpc>
              <a:spcBef>
                <a:spcPts val="100"/>
              </a:spcBef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2200" spc="-5" dirty="0">
                <a:latin typeface="Calibri"/>
                <a:cs typeface="Calibri"/>
              </a:rPr>
              <a:t>If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people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can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it </a:t>
            </a:r>
            <a:r>
              <a:rPr sz="2200" dirty="0">
                <a:latin typeface="Calibri"/>
                <a:cs typeface="Calibri"/>
              </a:rPr>
              <a:t>so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easily, why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can’t computers?</a:t>
            </a:r>
            <a:endParaRPr sz="2200">
              <a:latin typeface="Calibri"/>
              <a:cs typeface="Calibri"/>
            </a:endParaRPr>
          </a:p>
          <a:p>
            <a:pPr marL="381000" marR="5080" indent="-368300">
              <a:lnSpc>
                <a:spcPts val="2590"/>
              </a:lnSpc>
              <a:spcBef>
                <a:spcPts val="105"/>
              </a:spcBef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2200" spc="-5" dirty="0">
                <a:latin typeface="Calibri"/>
                <a:cs typeface="Calibri"/>
              </a:rPr>
              <a:t>Intrapersonal (intra-class) variations are variations </a:t>
            </a:r>
            <a:r>
              <a:rPr sz="2200" dirty="0">
                <a:latin typeface="Calibri"/>
                <a:cs typeface="Calibri"/>
              </a:rPr>
              <a:t>of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appearance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dirty="0">
                <a:latin typeface="Calibri"/>
                <a:cs typeface="Calibri"/>
              </a:rPr>
              <a:t> same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face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caused by:</a:t>
            </a:r>
            <a:endParaRPr sz="2200">
              <a:latin typeface="Calibri"/>
              <a:cs typeface="Calibri"/>
            </a:endParaRPr>
          </a:p>
          <a:p>
            <a:pPr marL="838200" lvl="1" indent="-368300">
              <a:lnSpc>
                <a:spcPct val="100000"/>
              </a:lnSpc>
              <a:buSzPct val="110000"/>
              <a:buFont typeface="Arial MT"/>
              <a:buChar char="•"/>
              <a:tabLst>
                <a:tab pos="837565" algn="l"/>
                <a:tab pos="838200" algn="l"/>
              </a:tabLst>
            </a:pPr>
            <a:r>
              <a:rPr sz="2000" spc="-5" dirty="0">
                <a:latin typeface="Calibri"/>
                <a:cs typeface="Calibri"/>
              </a:rPr>
              <a:t>Illumination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variations</a:t>
            </a:r>
            <a:endParaRPr sz="2000">
              <a:latin typeface="Calibri"/>
              <a:cs typeface="Calibri"/>
            </a:endParaRPr>
          </a:p>
          <a:p>
            <a:pPr marL="838200" lvl="1" indent="-368300">
              <a:lnSpc>
                <a:spcPct val="100000"/>
              </a:lnSpc>
              <a:buSzPct val="110000"/>
              <a:buFont typeface="Arial MT"/>
              <a:buChar char="•"/>
              <a:tabLst>
                <a:tab pos="837565" algn="l"/>
                <a:tab pos="838200" algn="l"/>
              </a:tabLst>
            </a:pPr>
            <a:r>
              <a:rPr sz="2000" dirty="0">
                <a:latin typeface="Calibri"/>
                <a:cs typeface="Calibri"/>
              </a:rPr>
              <a:t>Pose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variations</a:t>
            </a:r>
            <a:endParaRPr sz="2000">
              <a:latin typeface="Calibri"/>
              <a:cs typeface="Calibri"/>
            </a:endParaRPr>
          </a:p>
          <a:p>
            <a:pPr marL="838200" lvl="1" indent="-368300">
              <a:lnSpc>
                <a:spcPct val="100000"/>
              </a:lnSpc>
              <a:buSzPct val="110000"/>
              <a:buFont typeface="Arial MT"/>
              <a:buChar char="•"/>
              <a:tabLst>
                <a:tab pos="837565" algn="l"/>
                <a:tab pos="838200" algn="l"/>
              </a:tabLst>
            </a:pPr>
            <a:r>
              <a:rPr sz="2000" dirty="0">
                <a:latin typeface="Calibri"/>
                <a:cs typeface="Calibri"/>
              </a:rPr>
              <a:t>Facial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expressions</a:t>
            </a:r>
            <a:endParaRPr sz="2000">
              <a:latin typeface="Calibri"/>
              <a:cs typeface="Calibri"/>
            </a:endParaRPr>
          </a:p>
          <a:p>
            <a:pPr marL="838200" lvl="1" indent="-368300">
              <a:lnSpc>
                <a:spcPct val="100000"/>
              </a:lnSpc>
              <a:buSzPct val="110000"/>
              <a:buFont typeface="Arial MT"/>
              <a:buChar char="•"/>
              <a:tabLst>
                <a:tab pos="837565" algn="l"/>
                <a:tab pos="838200" algn="l"/>
              </a:tabLst>
            </a:pPr>
            <a:r>
              <a:rPr sz="2000" dirty="0">
                <a:latin typeface="Calibri"/>
                <a:cs typeface="Calibri"/>
              </a:rPr>
              <a:t>Use</a:t>
            </a:r>
            <a:r>
              <a:rPr sz="2000" spc="-5" dirty="0">
                <a:latin typeface="Calibri"/>
                <a:cs typeface="Calibri"/>
              </a:rPr>
              <a:t> of </a:t>
            </a:r>
            <a:r>
              <a:rPr sz="2000" dirty="0">
                <a:latin typeface="Calibri"/>
                <a:cs typeface="Calibri"/>
              </a:rPr>
              <a:t>cosmetics </a:t>
            </a:r>
            <a:r>
              <a:rPr sz="2000" spc="-5" dirty="0">
                <a:latin typeface="Calibri"/>
                <a:cs typeface="Calibri"/>
              </a:rPr>
              <a:t>and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accessories,</a:t>
            </a:r>
            <a:r>
              <a:rPr sz="2000" spc="-5" dirty="0">
                <a:latin typeface="Calibri"/>
                <a:cs typeface="Calibri"/>
              </a:rPr>
              <a:t> hairstyle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changes</a:t>
            </a:r>
            <a:endParaRPr sz="2000">
              <a:latin typeface="Calibri"/>
              <a:cs typeface="Calibri"/>
            </a:endParaRPr>
          </a:p>
          <a:p>
            <a:pPr marL="838200" lvl="1" indent="-368300">
              <a:lnSpc>
                <a:spcPct val="100000"/>
              </a:lnSpc>
              <a:buSzPct val="110000"/>
              <a:buFont typeface="Arial MT"/>
              <a:buChar char="•"/>
              <a:tabLst>
                <a:tab pos="837565" algn="l"/>
                <a:tab pos="838200" algn="l"/>
              </a:tabLst>
            </a:pPr>
            <a:r>
              <a:rPr sz="2000" spc="-5" dirty="0">
                <a:latin typeface="Calibri"/>
                <a:cs typeface="Calibri"/>
              </a:rPr>
              <a:t>Temporal variations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(aging, </a:t>
            </a:r>
            <a:r>
              <a:rPr sz="2000" dirty="0">
                <a:latin typeface="Calibri"/>
                <a:cs typeface="Calibri"/>
              </a:rPr>
              <a:t>etc)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8</a:t>
            </a:fld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66763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Challenges:</a:t>
            </a:r>
            <a:r>
              <a:rPr spc="-25" dirty="0"/>
              <a:t> </a:t>
            </a:r>
            <a:r>
              <a:rPr spc="-5" dirty="0"/>
              <a:t>Intrapersonal</a:t>
            </a:r>
            <a:r>
              <a:rPr spc="-25" dirty="0"/>
              <a:t> </a:t>
            </a:r>
            <a:r>
              <a:rPr spc="-5" dirty="0"/>
              <a:t>variations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18618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Definition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26103" y="834644"/>
            <a:ext cx="6669405" cy="33115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469265" marR="5080" indent="-342900">
              <a:lnSpc>
                <a:spcPts val="2110"/>
              </a:lnSpc>
              <a:spcBef>
                <a:spcPts val="210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800" spc="-5" dirty="0">
                <a:latin typeface="Calibri"/>
                <a:cs typeface="Calibri"/>
              </a:rPr>
              <a:t>Time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Series: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An</a:t>
            </a:r>
            <a:r>
              <a:rPr sz="1800" i="1" spc="10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ordered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sequence</a:t>
            </a:r>
            <a:r>
              <a:rPr sz="1800" i="1" spc="1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of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values</a:t>
            </a:r>
            <a:r>
              <a:rPr sz="1800" i="1" spc="1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of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a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variable</a:t>
            </a:r>
            <a:r>
              <a:rPr sz="1800" i="1" spc="1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at </a:t>
            </a:r>
            <a:r>
              <a:rPr sz="1800" i="1" spc="-5" dirty="0">
                <a:latin typeface="Calibri"/>
                <a:cs typeface="Calibri"/>
              </a:rPr>
              <a:t>equally </a:t>
            </a:r>
            <a:r>
              <a:rPr sz="1800" i="1" spc="-390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spaced time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intervals</a:t>
            </a:r>
            <a:endParaRPr sz="1800">
              <a:latin typeface="Calibri"/>
              <a:cs typeface="Calibri"/>
            </a:endParaRPr>
          </a:p>
          <a:p>
            <a:pPr marL="469900" indent="-343535">
              <a:lnSpc>
                <a:spcPts val="2125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essential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difference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between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modeling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data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via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time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series</a:t>
            </a:r>
            <a:endParaRPr sz="1800">
              <a:latin typeface="Calibri"/>
              <a:cs typeface="Calibri"/>
            </a:endParaRPr>
          </a:p>
          <a:p>
            <a:pPr marL="469265">
              <a:lnSpc>
                <a:spcPts val="2125"/>
              </a:lnSpc>
              <a:spcBef>
                <a:spcPts val="50"/>
              </a:spcBef>
            </a:pPr>
            <a:r>
              <a:rPr sz="1800" spc="-5" dirty="0">
                <a:latin typeface="Calibri"/>
                <a:cs typeface="Calibri"/>
              </a:rPr>
              <a:t>methods</a:t>
            </a:r>
            <a:r>
              <a:rPr sz="1800" dirty="0">
                <a:latin typeface="Calibri"/>
                <a:cs typeface="Calibri"/>
              </a:rPr>
              <a:t> or </a:t>
            </a:r>
            <a:r>
              <a:rPr sz="1800" spc="-5" dirty="0">
                <a:latin typeface="Calibri"/>
                <a:cs typeface="Calibri"/>
              </a:rPr>
              <a:t>using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other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methods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is:</a:t>
            </a:r>
            <a:endParaRPr sz="1800">
              <a:latin typeface="Calibri"/>
              <a:cs typeface="Calibri"/>
            </a:endParaRPr>
          </a:p>
          <a:p>
            <a:pPr marL="927100" lvl="1" indent="-343535">
              <a:lnSpc>
                <a:spcPts val="2125"/>
              </a:lnSpc>
              <a:buFont typeface="Arial MT"/>
              <a:buChar char="•"/>
              <a:tabLst>
                <a:tab pos="926465" algn="l"/>
                <a:tab pos="927100" algn="l"/>
              </a:tabLst>
            </a:pPr>
            <a:r>
              <a:rPr sz="1800" i="1" spc="-5" dirty="0">
                <a:latin typeface="Calibri"/>
                <a:cs typeface="Calibri"/>
              </a:rPr>
              <a:t>Time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series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analysis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accounts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(or </a:t>
            </a:r>
            <a:r>
              <a:rPr sz="1800" i="1" spc="-5" dirty="0">
                <a:latin typeface="Calibri"/>
                <a:cs typeface="Calibri"/>
              </a:rPr>
              <a:t>must</a:t>
            </a:r>
            <a:r>
              <a:rPr sz="1800" i="1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account)</a:t>
            </a:r>
            <a:r>
              <a:rPr sz="1800" i="1" spc="1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for </a:t>
            </a:r>
            <a:r>
              <a:rPr sz="1800" i="1" spc="-5" dirty="0">
                <a:latin typeface="Calibri"/>
                <a:cs typeface="Calibri"/>
              </a:rPr>
              <a:t>the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fact</a:t>
            </a:r>
            <a:endParaRPr sz="1800">
              <a:latin typeface="Calibri"/>
              <a:cs typeface="Calibri"/>
            </a:endParaRPr>
          </a:p>
          <a:p>
            <a:pPr marL="926465" marR="723265">
              <a:lnSpc>
                <a:spcPct val="99400"/>
              </a:lnSpc>
              <a:spcBef>
                <a:spcPts val="60"/>
              </a:spcBef>
            </a:pPr>
            <a:r>
              <a:rPr sz="1800" i="1" spc="-5" dirty="0">
                <a:latin typeface="Calibri"/>
                <a:cs typeface="Calibri"/>
              </a:rPr>
              <a:t>that</a:t>
            </a:r>
            <a:r>
              <a:rPr sz="1800" i="1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data</a:t>
            </a:r>
            <a:r>
              <a:rPr sz="1800" i="1" spc="10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points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taken</a:t>
            </a:r>
            <a:r>
              <a:rPr sz="1800" i="1" spc="10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over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time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may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have</a:t>
            </a:r>
            <a:r>
              <a:rPr sz="1800" i="1" spc="1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an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internal </a:t>
            </a:r>
            <a:r>
              <a:rPr sz="1800" i="1" spc="-390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structure</a:t>
            </a:r>
            <a:r>
              <a:rPr sz="1800" i="1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(such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as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autocorrelation,</a:t>
            </a:r>
            <a:r>
              <a:rPr sz="1800" i="1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trend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or </a:t>
            </a:r>
            <a:r>
              <a:rPr sz="1800" i="1" spc="-5" dirty="0">
                <a:latin typeface="Calibri"/>
                <a:cs typeface="Calibri"/>
              </a:rPr>
              <a:t>seasonal </a:t>
            </a:r>
            <a:r>
              <a:rPr sz="1800" i="1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variation)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that</a:t>
            </a:r>
            <a:r>
              <a:rPr sz="1800" i="1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should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be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accounted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for</a:t>
            </a:r>
            <a:endParaRPr sz="1800">
              <a:latin typeface="Calibri"/>
              <a:cs typeface="Calibri"/>
            </a:endParaRPr>
          </a:p>
          <a:p>
            <a:pPr marL="926465" marR="281940" lvl="1" indent="-342900">
              <a:lnSpc>
                <a:spcPts val="2090"/>
              </a:lnSpc>
              <a:spcBef>
                <a:spcPts val="175"/>
              </a:spcBef>
              <a:buFont typeface="Arial MT"/>
              <a:buChar char="•"/>
              <a:tabLst>
                <a:tab pos="926465" algn="l"/>
                <a:tab pos="927100" algn="l"/>
              </a:tabLst>
            </a:pPr>
            <a:r>
              <a:rPr sz="1800" i="1" spc="-5" dirty="0">
                <a:latin typeface="Calibri"/>
                <a:cs typeface="Calibri"/>
              </a:rPr>
              <a:t>If</a:t>
            </a:r>
            <a:r>
              <a:rPr sz="1800" i="1" dirty="0">
                <a:latin typeface="Calibri"/>
                <a:cs typeface="Calibri"/>
              </a:rPr>
              <a:t> we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change</a:t>
            </a:r>
            <a:r>
              <a:rPr sz="1800" i="1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the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order</a:t>
            </a:r>
            <a:r>
              <a:rPr sz="1800" i="1" dirty="0">
                <a:latin typeface="Calibri"/>
                <a:cs typeface="Calibri"/>
              </a:rPr>
              <a:t> of </a:t>
            </a:r>
            <a:r>
              <a:rPr sz="1800" i="1" spc="-5" dirty="0">
                <a:latin typeface="Calibri"/>
                <a:cs typeface="Calibri"/>
              </a:rPr>
              <a:t>points,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we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have</a:t>
            </a:r>
            <a:r>
              <a:rPr sz="1800" i="1" dirty="0">
                <a:latin typeface="Calibri"/>
                <a:cs typeface="Calibri"/>
              </a:rPr>
              <a:t> a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different</a:t>
            </a:r>
            <a:r>
              <a:rPr sz="1800" i="1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signal </a:t>
            </a:r>
            <a:r>
              <a:rPr sz="1800" i="1" spc="-395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(unlike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many</a:t>
            </a:r>
            <a:r>
              <a:rPr sz="1800" i="1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other</a:t>
            </a:r>
            <a:r>
              <a:rPr sz="1800" i="1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data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types)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</a:t>
            </a:r>
            <a:r>
              <a:rPr sz="1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://w</a:t>
            </a:r>
            <a:r>
              <a:rPr sz="1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ww.</a:t>
            </a:r>
            <a:r>
              <a:rPr sz="1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  <a:hlinkClick r:id="rId3"/>
              </a:rPr>
              <a:t>itl.nist.gov/div898/handbook/pmc/section4/pmc4.htm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23088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Applications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4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26103" y="682243"/>
            <a:ext cx="6588759" cy="2817495"/>
          </a:xfrm>
          <a:prstGeom prst="rect">
            <a:avLst/>
          </a:prstGeom>
        </p:spPr>
        <p:txBody>
          <a:bodyPr vert="horz" wrap="square" lIns="0" tIns="204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10"/>
              </a:spcBef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usage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of time</a:t>
            </a:r>
            <a:r>
              <a:rPr sz="2400" dirty="0">
                <a:latin typeface="Calibri"/>
                <a:cs typeface="Calibri"/>
              </a:rPr>
              <a:t> series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models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is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twofold:</a:t>
            </a:r>
            <a:endParaRPr sz="2400">
              <a:latin typeface="Calibri"/>
              <a:cs typeface="Calibri"/>
            </a:endParaRPr>
          </a:p>
          <a:p>
            <a:pPr marL="469265" marR="5080" indent="-381000">
              <a:lnSpc>
                <a:spcPct val="114199"/>
              </a:lnSpc>
              <a:spcBef>
                <a:spcPts val="1105"/>
              </a:spcBef>
              <a:buChar char="●"/>
              <a:tabLst>
                <a:tab pos="469265" algn="l"/>
                <a:tab pos="469900" algn="l"/>
              </a:tabLst>
            </a:pPr>
            <a:r>
              <a:rPr sz="2400" spc="-5" dirty="0">
                <a:latin typeface="Calibri"/>
                <a:cs typeface="Calibri"/>
              </a:rPr>
              <a:t>Obtain </a:t>
            </a:r>
            <a:r>
              <a:rPr sz="2400" dirty="0">
                <a:latin typeface="Calibri"/>
                <a:cs typeface="Calibri"/>
              </a:rPr>
              <a:t>an </a:t>
            </a:r>
            <a:r>
              <a:rPr sz="2400" spc="-5" dirty="0">
                <a:latin typeface="Calibri"/>
                <a:cs typeface="Calibri"/>
              </a:rPr>
              <a:t>understanding of the </a:t>
            </a:r>
            <a:r>
              <a:rPr sz="2400" dirty="0">
                <a:latin typeface="Calibri"/>
                <a:cs typeface="Calibri"/>
              </a:rPr>
              <a:t>underlying forces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5" dirty="0">
                <a:latin typeface="Calibri"/>
                <a:cs typeface="Calibri"/>
              </a:rPr>
              <a:t> structure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that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produced the</a:t>
            </a:r>
            <a:r>
              <a:rPr sz="2400" dirty="0">
                <a:latin typeface="Calibri"/>
                <a:cs typeface="Calibri"/>
              </a:rPr>
              <a:t> observed</a:t>
            </a:r>
            <a:r>
              <a:rPr sz="2400" spc="-5" dirty="0">
                <a:latin typeface="Calibri"/>
                <a:cs typeface="Calibri"/>
              </a:rPr>
              <a:t> data</a:t>
            </a:r>
            <a:endParaRPr sz="2400">
              <a:latin typeface="Calibri"/>
              <a:cs typeface="Calibri"/>
            </a:endParaRPr>
          </a:p>
          <a:p>
            <a:pPr marL="469265" marR="376555" indent="-381000">
              <a:lnSpc>
                <a:spcPct val="114599"/>
              </a:lnSpc>
              <a:spcBef>
                <a:spcPts val="10"/>
              </a:spcBef>
              <a:buChar char="●"/>
              <a:tabLst>
                <a:tab pos="469265" algn="l"/>
                <a:tab pos="469900" algn="l"/>
              </a:tabLst>
            </a:pPr>
            <a:r>
              <a:rPr sz="2400" spc="-5" dirty="0">
                <a:latin typeface="Calibri"/>
                <a:cs typeface="Calibri"/>
              </a:rPr>
              <a:t>Fit </a:t>
            </a:r>
            <a:r>
              <a:rPr sz="2400" dirty="0">
                <a:latin typeface="Calibri"/>
                <a:cs typeface="Calibri"/>
              </a:rPr>
              <a:t>a </a:t>
            </a:r>
            <a:r>
              <a:rPr sz="2400" spc="-5" dirty="0">
                <a:latin typeface="Calibri"/>
                <a:cs typeface="Calibri"/>
              </a:rPr>
              <a:t>model </a:t>
            </a:r>
            <a:r>
              <a:rPr sz="2400" dirty="0">
                <a:latin typeface="Calibri"/>
                <a:cs typeface="Calibri"/>
              </a:rPr>
              <a:t>and proceed </a:t>
            </a:r>
            <a:r>
              <a:rPr sz="2400" spc="-5" dirty="0">
                <a:latin typeface="Calibri"/>
                <a:cs typeface="Calibri"/>
              </a:rPr>
              <a:t>to forecasting,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monitoring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or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even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feedback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and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feedforward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control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49657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Example</a:t>
            </a:r>
            <a:r>
              <a:rPr spc="-20" dirty="0"/>
              <a:t> </a:t>
            </a:r>
            <a:r>
              <a:rPr spc="-5" dirty="0"/>
              <a:t>Application</a:t>
            </a:r>
            <a:r>
              <a:rPr spc="-15" dirty="0"/>
              <a:t> </a:t>
            </a:r>
            <a:r>
              <a:rPr spc="-5" dirty="0"/>
              <a:t>Areas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5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27699" y="976883"/>
            <a:ext cx="3242945" cy="246126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68300" indent="-355600">
              <a:lnSpc>
                <a:spcPct val="100000"/>
              </a:lnSpc>
              <a:spcBef>
                <a:spcPts val="385"/>
              </a:spcBef>
              <a:buChar char="●"/>
              <a:tabLst>
                <a:tab pos="367665" algn="l"/>
                <a:tab pos="368300" algn="l"/>
              </a:tabLst>
            </a:pPr>
            <a:r>
              <a:rPr sz="2000" spc="-5" dirty="0">
                <a:latin typeface="Calibri"/>
                <a:cs typeface="Calibri"/>
              </a:rPr>
              <a:t>Economic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Forecasting</a:t>
            </a:r>
            <a:endParaRPr sz="2000">
              <a:latin typeface="Calibri"/>
              <a:cs typeface="Calibri"/>
            </a:endParaRPr>
          </a:p>
          <a:p>
            <a:pPr marL="368300" indent="-355600">
              <a:lnSpc>
                <a:spcPct val="100000"/>
              </a:lnSpc>
              <a:spcBef>
                <a:spcPts val="290"/>
              </a:spcBef>
              <a:buChar char="●"/>
              <a:tabLst>
                <a:tab pos="367665" algn="l"/>
                <a:tab pos="368300" algn="l"/>
              </a:tabLst>
            </a:pPr>
            <a:r>
              <a:rPr sz="2000" dirty="0">
                <a:latin typeface="Calibri"/>
                <a:cs typeface="Calibri"/>
              </a:rPr>
              <a:t>Sales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Forecasting</a:t>
            </a:r>
            <a:endParaRPr sz="2000">
              <a:latin typeface="Calibri"/>
              <a:cs typeface="Calibri"/>
            </a:endParaRPr>
          </a:p>
          <a:p>
            <a:pPr marL="368300" indent="-355600">
              <a:lnSpc>
                <a:spcPct val="100000"/>
              </a:lnSpc>
              <a:spcBef>
                <a:spcPts val="409"/>
              </a:spcBef>
              <a:buChar char="●"/>
              <a:tabLst>
                <a:tab pos="367665" algn="l"/>
                <a:tab pos="368300" algn="l"/>
              </a:tabLst>
            </a:pPr>
            <a:r>
              <a:rPr sz="2000" spc="-5" dirty="0">
                <a:latin typeface="Calibri"/>
                <a:cs typeface="Calibri"/>
              </a:rPr>
              <a:t>Budgetary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Analysis</a:t>
            </a:r>
            <a:endParaRPr sz="2000">
              <a:latin typeface="Calibri"/>
              <a:cs typeface="Calibri"/>
            </a:endParaRPr>
          </a:p>
          <a:p>
            <a:pPr marL="368300" indent="-355600">
              <a:lnSpc>
                <a:spcPct val="100000"/>
              </a:lnSpc>
              <a:spcBef>
                <a:spcPts val="405"/>
              </a:spcBef>
              <a:buChar char="●"/>
              <a:tabLst>
                <a:tab pos="367665" algn="l"/>
                <a:tab pos="368300" algn="l"/>
              </a:tabLst>
            </a:pPr>
            <a:r>
              <a:rPr sz="2000" dirty="0">
                <a:latin typeface="Calibri"/>
                <a:cs typeface="Calibri"/>
              </a:rPr>
              <a:t>Stock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Market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Analysis</a:t>
            </a:r>
            <a:endParaRPr sz="2000">
              <a:latin typeface="Calibri"/>
              <a:cs typeface="Calibri"/>
            </a:endParaRPr>
          </a:p>
          <a:p>
            <a:pPr marL="368300" indent="-355600">
              <a:lnSpc>
                <a:spcPct val="100000"/>
              </a:lnSpc>
              <a:spcBef>
                <a:spcPts val="290"/>
              </a:spcBef>
              <a:buChar char="●"/>
              <a:tabLst>
                <a:tab pos="367665" algn="l"/>
                <a:tab pos="368300" algn="l"/>
              </a:tabLst>
            </a:pPr>
            <a:r>
              <a:rPr sz="2000" dirty="0">
                <a:latin typeface="Calibri"/>
                <a:cs typeface="Calibri"/>
              </a:rPr>
              <a:t>Yield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Projections</a:t>
            </a:r>
            <a:endParaRPr sz="2000">
              <a:latin typeface="Calibri"/>
              <a:cs typeface="Calibri"/>
            </a:endParaRPr>
          </a:p>
          <a:p>
            <a:pPr marL="368300" indent="-355600">
              <a:lnSpc>
                <a:spcPct val="100000"/>
              </a:lnSpc>
              <a:spcBef>
                <a:spcPts val="405"/>
              </a:spcBef>
              <a:buChar char="●"/>
              <a:tabLst>
                <a:tab pos="367665" algn="l"/>
                <a:tab pos="368300" algn="l"/>
              </a:tabLst>
            </a:pPr>
            <a:r>
              <a:rPr sz="2000" dirty="0">
                <a:latin typeface="Calibri"/>
                <a:cs typeface="Calibri"/>
              </a:rPr>
              <a:t>Process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Quality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Control</a:t>
            </a:r>
            <a:endParaRPr sz="2000">
              <a:latin typeface="Calibri"/>
              <a:cs typeface="Calibri"/>
            </a:endParaRPr>
          </a:p>
          <a:p>
            <a:pPr marL="368300" indent="-355600">
              <a:lnSpc>
                <a:spcPct val="100000"/>
              </a:lnSpc>
              <a:spcBef>
                <a:spcPts val="290"/>
              </a:spcBef>
              <a:buChar char="●"/>
              <a:tabLst>
                <a:tab pos="367665" algn="l"/>
                <a:tab pos="368300" algn="l"/>
              </a:tabLst>
            </a:pPr>
            <a:r>
              <a:rPr sz="2000" spc="-5" dirty="0">
                <a:latin typeface="Calibri"/>
                <a:cs typeface="Calibri"/>
              </a:rPr>
              <a:t>Inventory</a:t>
            </a:r>
            <a:r>
              <a:rPr sz="2000" spc="-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Studies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33324" y="976883"/>
            <a:ext cx="2609215" cy="211963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68300" indent="-355600">
              <a:lnSpc>
                <a:spcPct val="100000"/>
              </a:lnSpc>
              <a:spcBef>
                <a:spcPts val="385"/>
              </a:spcBef>
              <a:buChar char="●"/>
              <a:tabLst>
                <a:tab pos="367665" algn="l"/>
                <a:tab pos="368300" algn="l"/>
              </a:tabLst>
            </a:pPr>
            <a:r>
              <a:rPr sz="2000" spc="-5" dirty="0">
                <a:latin typeface="Calibri"/>
                <a:cs typeface="Calibri"/>
              </a:rPr>
              <a:t>Website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Traffic</a:t>
            </a:r>
            <a:endParaRPr sz="2000">
              <a:latin typeface="Calibri"/>
              <a:cs typeface="Calibri"/>
            </a:endParaRPr>
          </a:p>
          <a:p>
            <a:pPr marL="368300" indent="-355600">
              <a:lnSpc>
                <a:spcPct val="100000"/>
              </a:lnSpc>
              <a:spcBef>
                <a:spcPts val="290"/>
              </a:spcBef>
              <a:buChar char="●"/>
              <a:tabLst>
                <a:tab pos="367665" algn="l"/>
                <a:tab pos="368300" algn="l"/>
              </a:tabLst>
            </a:pPr>
            <a:r>
              <a:rPr sz="2000" spc="-5" dirty="0">
                <a:latin typeface="Calibri"/>
                <a:cs typeface="Calibri"/>
              </a:rPr>
              <a:t>Competition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Position</a:t>
            </a:r>
            <a:endParaRPr sz="2000">
              <a:latin typeface="Calibri"/>
              <a:cs typeface="Calibri"/>
            </a:endParaRPr>
          </a:p>
          <a:p>
            <a:pPr marL="368300" indent="-355600">
              <a:lnSpc>
                <a:spcPct val="100000"/>
              </a:lnSpc>
              <a:spcBef>
                <a:spcPts val="409"/>
              </a:spcBef>
              <a:buChar char="●"/>
              <a:tabLst>
                <a:tab pos="367665" algn="l"/>
                <a:tab pos="368300" algn="l"/>
              </a:tabLst>
            </a:pPr>
            <a:r>
              <a:rPr sz="2000" spc="-5" dirty="0">
                <a:latin typeface="Calibri"/>
                <a:cs typeface="Calibri"/>
              </a:rPr>
              <a:t>Demand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products</a:t>
            </a:r>
            <a:endParaRPr sz="2000">
              <a:latin typeface="Calibri"/>
              <a:cs typeface="Calibri"/>
            </a:endParaRPr>
          </a:p>
          <a:p>
            <a:pPr marL="368300" indent="-355600">
              <a:lnSpc>
                <a:spcPct val="100000"/>
              </a:lnSpc>
              <a:spcBef>
                <a:spcPts val="405"/>
              </a:spcBef>
              <a:buChar char="●"/>
              <a:tabLst>
                <a:tab pos="367665" algn="l"/>
                <a:tab pos="368300" algn="l"/>
              </a:tabLst>
            </a:pPr>
            <a:r>
              <a:rPr sz="2000" spc="-5" dirty="0">
                <a:latin typeface="Calibri"/>
                <a:cs typeface="Calibri"/>
              </a:rPr>
              <a:t>Workload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Projections</a:t>
            </a:r>
            <a:endParaRPr sz="2000">
              <a:latin typeface="Calibri"/>
              <a:cs typeface="Calibri"/>
            </a:endParaRPr>
          </a:p>
          <a:p>
            <a:pPr marL="368300" indent="-355600">
              <a:lnSpc>
                <a:spcPct val="100000"/>
              </a:lnSpc>
              <a:spcBef>
                <a:spcPts val="290"/>
              </a:spcBef>
              <a:buChar char="●"/>
              <a:tabLst>
                <a:tab pos="367665" algn="l"/>
                <a:tab pos="368300" algn="l"/>
              </a:tabLst>
            </a:pPr>
            <a:r>
              <a:rPr sz="2000" dirty="0">
                <a:latin typeface="Calibri"/>
                <a:cs typeface="Calibri"/>
              </a:rPr>
              <a:t>Utility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Studies</a:t>
            </a:r>
            <a:endParaRPr sz="2000">
              <a:latin typeface="Calibri"/>
              <a:cs typeface="Calibri"/>
            </a:endParaRPr>
          </a:p>
          <a:p>
            <a:pPr marL="368300" indent="-355600">
              <a:lnSpc>
                <a:spcPct val="100000"/>
              </a:lnSpc>
              <a:spcBef>
                <a:spcPts val="405"/>
              </a:spcBef>
              <a:buChar char="●"/>
              <a:tabLst>
                <a:tab pos="367665" algn="l"/>
                <a:tab pos="368300" algn="l"/>
              </a:tabLst>
            </a:pPr>
            <a:r>
              <a:rPr sz="2000" spc="-5" dirty="0">
                <a:latin typeface="Calibri"/>
                <a:cs typeface="Calibri"/>
              </a:rPr>
              <a:t>Census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Analysis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17345" y="0"/>
            <a:ext cx="24739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  <a:latin typeface="Calibri"/>
                <a:cs typeface="Calibri"/>
              </a:rPr>
              <a:t>Valuable</a:t>
            </a:r>
            <a:r>
              <a:rPr sz="36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Calibri"/>
                <a:cs typeface="Calibri"/>
              </a:rPr>
              <a:t>Skill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6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26103" y="874267"/>
            <a:ext cx="667702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latin typeface="Calibri"/>
                <a:cs typeface="Calibri"/>
              </a:rPr>
              <a:t>Being able to deal with time series data is </a:t>
            </a:r>
            <a:r>
              <a:rPr sz="3000" dirty="0">
                <a:latin typeface="Calibri"/>
                <a:cs typeface="Calibri"/>
              </a:rPr>
              <a:t> not a </a:t>
            </a:r>
            <a:r>
              <a:rPr sz="3000" spc="-5" dirty="0">
                <a:latin typeface="Calibri"/>
                <a:cs typeface="Calibri"/>
              </a:rPr>
              <a:t>very </a:t>
            </a:r>
            <a:r>
              <a:rPr sz="3000" dirty="0">
                <a:latin typeface="Calibri"/>
                <a:cs typeface="Calibri"/>
              </a:rPr>
              <a:t>common </a:t>
            </a:r>
            <a:r>
              <a:rPr sz="3000" spc="-5" dirty="0">
                <a:latin typeface="Calibri"/>
                <a:cs typeface="Calibri"/>
              </a:rPr>
              <a:t>skill in the data </a:t>
            </a:r>
            <a:r>
              <a:rPr sz="3000" spc="-10" dirty="0">
                <a:latin typeface="Calibri"/>
                <a:cs typeface="Calibri"/>
              </a:rPr>
              <a:t>science </a:t>
            </a:r>
            <a:r>
              <a:rPr sz="3000" spc="-665" dirty="0">
                <a:latin typeface="Calibri"/>
                <a:cs typeface="Calibri"/>
              </a:rPr>
              <a:t> </a:t>
            </a:r>
            <a:r>
              <a:rPr sz="3000" spc="-5" dirty="0">
                <a:latin typeface="Calibri"/>
                <a:cs typeface="Calibri"/>
              </a:rPr>
              <a:t>space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315003" y="884428"/>
            <a:ext cx="6496050" cy="2369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0" indent="-368300">
              <a:lnSpc>
                <a:spcPts val="2630"/>
              </a:lnSpc>
              <a:spcBef>
                <a:spcPts val="100"/>
              </a:spcBef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2200" dirty="0">
                <a:latin typeface="Calibri"/>
                <a:cs typeface="Calibri"/>
              </a:rPr>
              <a:t>A Time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Seris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is</a:t>
            </a:r>
            <a:r>
              <a:rPr sz="2200" dirty="0">
                <a:latin typeface="Calibri"/>
                <a:cs typeface="Calibri"/>
              </a:rPr>
              <a:t> a</a:t>
            </a:r>
            <a:r>
              <a:rPr sz="2200" spc="-5" dirty="0">
                <a:latin typeface="Calibri"/>
                <a:cs typeface="Calibri"/>
              </a:rPr>
              <a:t> collection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data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points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collected at</a:t>
            </a:r>
            <a:endParaRPr sz="2200">
              <a:latin typeface="Calibri"/>
              <a:cs typeface="Calibri"/>
            </a:endParaRPr>
          </a:p>
          <a:p>
            <a:pPr marL="381000">
              <a:lnSpc>
                <a:spcPts val="2605"/>
              </a:lnSpc>
            </a:pPr>
            <a:r>
              <a:rPr sz="2200" b="1" spc="-5" dirty="0">
                <a:latin typeface="Calibri"/>
                <a:cs typeface="Calibri"/>
              </a:rPr>
              <a:t>constant</a:t>
            </a:r>
            <a:r>
              <a:rPr sz="2200" b="1" spc="-15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time</a:t>
            </a:r>
            <a:r>
              <a:rPr sz="2200" b="1" spc="-10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intervals</a:t>
            </a:r>
            <a:endParaRPr sz="2200">
              <a:latin typeface="Calibri"/>
              <a:cs typeface="Calibri"/>
            </a:endParaRPr>
          </a:p>
          <a:p>
            <a:pPr marL="381000" indent="-368300">
              <a:lnSpc>
                <a:spcPts val="2615"/>
              </a:lnSpc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2200" spc="-5" dirty="0">
                <a:latin typeface="Calibri"/>
                <a:cs typeface="Calibri"/>
              </a:rPr>
              <a:t>These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are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analyzed </a:t>
            </a:r>
            <a:r>
              <a:rPr sz="2200" dirty="0">
                <a:latin typeface="Calibri"/>
                <a:cs typeface="Calibri"/>
              </a:rPr>
              <a:t>to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determine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long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term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trend</a:t>
            </a:r>
            <a:endParaRPr sz="2200">
              <a:latin typeface="Calibri"/>
              <a:cs typeface="Calibri"/>
            </a:endParaRPr>
          </a:p>
          <a:p>
            <a:pPr marL="381000" marR="356870">
              <a:lnSpc>
                <a:spcPts val="2590"/>
              </a:lnSpc>
              <a:spcBef>
                <a:spcPts val="200"/>
              </a:spcBef>
            </a:pPr>
            <a:r>
              <a:rPr sz="2200" dirty="0">
                <a:latin typeface="Calibri"/>
                <a:cs typeface="Calibri"/>
              </a:rPr>
              <a:t>so</a:t>
            </a:r>
            <a:r>
              <a:rPr sz="2200" spc="-5" dirty="0">
                <a:latin typeface="Calibri"/>
                <a:cs typeface="Calibri"/>
              </a:rPr>
              <a:t> as </a:t>
            </a:r>
            <a:r>
              <a:rPr sz="2200" dirty="0">
                <a:latin typeface="Calibri"/>
                <a:cs typeface="Calibri"/>
              </a:rPr>
              <a:t>to </a:t>
            </a:r>
            <a:r>
              <a:rPr sz="2200" spc="-5" dirty="0">
                <a:latin typeface="Calibri"/>
                <a:cs typeface="Calibri"/>
              </a:rPr>
              <a:t>forecast the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future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perform</a:t>
            </a:r>
            <a:r>
              <a:rPr sz="2200" dirty="0">
                <a:latin typeface="Calibri"/>
                <a:cs typeface="Calibri"/>
              </a:rPr>
              <a:t> some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other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form</a:t>
            </a:r>
            <a:r>
              <a:rPr sz="2200" dirty="0">
                <a:latin typeface="Calibri"/>
                <a:cs typeface="Calibri"/>
              </a:rPr>
              <a:t> of </a:t>
            </a:r>
            <a:r>
              <a:rPr sz="2200" spc="-5" dirty="0">
                <a:latin typeface="Calibri"/>
                <a:cs typeface="Calibri"/>
              </a:rPr>
              <a:t>analysis</a:t>
            </a:r>
            <a:endParaRPr sz="2200">
              <a:latin typeface="Calibri"/>
              <a:cs typeface="Calibri"/>
            </a:endParaRPr>
          </a:p>
          <a:p>
            <a:pPr marL="381000" marR="5080" indent="-368300">
              <a:lnSpc>
                <a:spcPts val="2620"/>
              </a:lnSpc>
              <a:spcBef>
                <a:spcPts val="75"/>
              </a:spcBef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2200" spc="-5" dirty="0">
                <a:latin typeface="Calibri"/>
                <a:cs typeface="Calibri"/>
              </a:rPr>
              <a:t>It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is</a:t>
            </a:r>
            <a:r>
              <a:rPr sz="2200" dirty="0">
                <a:latin typeface="Calibri"/>
                <a:cs typeface="Calibri"/>
              </a:rPr>
              <a:t> a</a:t>
            </a:r>
            <a:r>
              <a:rPr sz="2200" spc="-5" dirty="0">
                <a:latin typeface="Calibri"/>
                <a:cs typeface="Calibri"/>
              </a:rPr>
              <a:t> regression problem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as</a:t>
            </a:r>
            <a:r>
              <a:rPr sz="2200" dirty="0">
                <a:latin typeface="Calibri"/>
                <a:cs typeface="Calibri"/>
              </a:rPr>
              <a:t> we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are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trying</a:t>
            </a:r>
            <a:r>
              <a:rPr sz="2200" dirty="0">
                <a:latin typeface="Calibri"/>
                <a:cs typeface="Calibri"/>
              </a:rPr>
              <a:t> to </a:t>
            </a:r>
            <a:r>
              <a:rPr sz="2200" spc="-10" dirty="0">
                <a:latin typeface="Calibri"/>
                <a:cs typeface="Calibri"/>
              </a:rPr>
              <a:t>predict</a:t>
            </a:r>
            <a:r>
              <a:rPr sz="2200" dirty="0">
                <a:latin typeface="Calibri"/>
                <a:cs typeface="Calibri"/>
              </a:rPr>
              <a:t> a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real</a:t>
            </a:r>
            <a:r>
              <a:rPr sz="2200" spc="-10" dirty="0">
                <a:latin typeface="Calibri"/>
                <a:cs typeface="Calibri"/>
              </a:rPr>
              <a:t> value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61607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What</a:t>
            </a:r>
            <a:r>
              <a:rPr spc="-20" dirty="0"/>
              <a:t> </a:t>
            </a:r>
            <a:r>
              <a:rPr spc="-5" dirty="0"/>
              <a:t>makes Time</a:t>
            </a:r>
            <a:r>
              <a:rPr spc="-15" dirty="0"/>
              <a:t> </a:t>
            </a:r>
            <a:r>
              <a:rPr spc="-10" dirty="0"/>
              <a:t>Series</a:t>
            </a:r>
            <a:r>
              <a:rPr spc="-5" dirty="0"/>
              <a:t> special?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327703" y="885444"/>
            <a:ext cx="6551295" cy="307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0" marR="217804" indent="-355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67665" algn="l"/>
                <a:tab pos="368300" algn="l"/>
              </a:tabLst>
            </a:pPr>
            <a:r>
              <a:rPr sz="2000" spc="-5" dirty="0">
                <a:latin typeface="Calibri"/>
                <a:cs typeface="Calibri"/>
              </a:rPr>
              <a:t>There</a:t>
            </a:r>
            <a:r>
              <a:rPr sz="2000" dirty="0">
                <a:latin typeface="Calibri"/>
                <a:cs typeface="Calibri"/>
              </a:rPr>
              <a:t> are 2</a:t>
            </a:r>
            <a:r>
              <a:rPr sz="2000" spc="-5" dirty="0">
                <a:latin typeface="Calibri"/>
                <a:cs typeface="Calibri"/>
              </a:rPr>
              <a:t> things</a:t>
            </a:r>
            <a:r>
              <a:rPr sz="2000" dirty="0">
                <a:latin typeface="Calibri"/>
                <a:cs typeface="Calibri"/>
              </a:rPr>
              <a:t> that make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 TS </a:t>
            </a:r>
            <a:r>
              <a:rPr sz="2000" spc="-5" dirty="0">
                <a:latin typeface="Calibri"/>
                <a:cs typeface="Calibri"/>
              </a:rPr>
              <a:t>different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from</a:t>
            </a:r>
            <a:r>
              <a:rPr sz="2000" dirty="0">
                <a:latin typeface="Calibri"/>
                <a:cs typeface="Calibri"/>
              </a:rPr>
              <a:t> a </a:t>
            </a:r>
            <a:r>
              <a:rPr sz="2000" spc="-5" dirty="0">
                <a:latin typeface="Calibri"/>
                <a:cs typeface="Calibri"/>
              </a:rPr>
              <a:t>regular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regression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problem:</a:t>
            </a:r>
            <a:endParaRPr sz="2000">
              <a:latin typeface="Calibri"/>
              <a:cs typeface="Calibri"/>
            </a:endParaRPr>
          </a:p>
          <a:p>
            <a:pPr marL="825500" marR="537210" lvl="1" indent="-355600">
              <a:lnSpc>
                <a:spcPct val="100000"/>
              </a:lnSpc>
              <a:buFont typeface="Arial MT"/>
              <a:buChar char="•"/>
              <a:tabLst>
                <a:tab pos="824865" algn="l"/>
                <a:tab pos="825500" algn="l"/>
              </a:tabLst>
            </a:pPr>
            <a:r>
              <a:rPr sz="2000" spc="-5" dirty="0">
                <a:latin typeface="Calibri"/>
                <a:cs typeface="Calibri"/>
              </a:rPr>
              <a:t>It </a:t>
            </a:r>
            <a:r>
              <a:rPr sz="2000" dirty="0">
                <a:latin typeface="Calibri"/>
                <a:cs typeface="Calibri"/>
              </a:rPr>
              <a:t>is </a:t>
            </a:r>
            <a:r>
              <a:rPr sz="2000" b="1" spc="-5" dirty="0">
                <a:latin typeface="Calibri"/>
                <a:cs typeface="Calibri"/>
              </a:rPr>
              <a:t>time </a:t>
            </a:r>
            <a:r>
              <a:rPr sz="2000" b="1" dirty="0">
                <a:latin typeface="Calibri"/>
                <a:cs typeface="Calibri"/>
              </a:rPr>
              <a:t>dependent</a:t>
            </a:r>
            <a:r>
              <a:rPr sz="2000" dirty="0">
                <a:latin typeface="Calibri"/>
                <a:cs typeface="Calibri"/>
              </a:rPr>
              <a:t>. So the basic </a:t>
            </a:r>
            <a:r>
              <a:rPr sz="2000" spc="-5" dirty="0">
                <a:latin typeface="Calibri"/>
                <a:cs typeface="Calibri"/>
              </a:rPr>
              <a:t>assumption of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linear </a:t>
            </a:r>
            <a:r>
              <a:rPr sz="2000" dirty="0">
                <a:latin typeface="Calibri"/>
                <a:cs typeface="Calibri"/>
              </a:rPr>
              <a:t>regression </a:t>
            </a:r>
            <a:r>
              <a:rPr sz="2000" spc="-5" dirty="0">
                <a:latin typeface="Calibri"/>
                <a:cs typeface="Calibri"/>
              </a:rPr>
              <a:t>model </a:t>
            </a:r>
            <a:r>
              <a:rPr sz="2000" dirty="0">
                <a:latin typeface="Calibri"/>
                <a:cs typeface="Calibri"/>
              </a:rPr>
              <a:t>that the </a:t>
            </a:r>
            <a:r>
              <a:rPr sz="2000" spc="-5" dirty="0">
                <a:latin typeface="Calibri"/>
                <a:cs typeface="Calibri"/>
              </a:rPr>
              <a:t>observations </a:t>
            </a:r>
            <a:r>
              <a:rPr sz="2000" dirty="0">
                <a:latin typeface="Calibri"/>
                <a:cs typeface="Calibri"/>
              </a:rPr>
              <a:t>are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independent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doesn’t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hold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this case</a:t>
            </a:r>
            <a:endParaRPr sz="2000">
              <a:latin typeface="Calibri"/>
              <a:cs typeface="Calibri"/>
            </a:endParaRPr>
          </a:p>
          <a:p>
            <a:pPr marL="825500" marR="5080" lvl="1" indent="-355600">
              <a:lnSpc>
                <a:spcPct val="100000"/>
              </a:lnSpc>
              <a:buFont typeface="Arial MT"/>
              <a:buChar char="•"/>
              <a:tabLst>
                <a:tab pos="824865" algn="l"/>
                <a:tab pos="825500" algn="l"/>
              </a:tabLst>
            </a:pPr>
            <a:r>
              <a:rPr sz="2000" dirty="0">
                <a:latin typeface="Calibri"/>
                <a:cs typeface="Calibri"/>
              </a:rPr>
              <a:t>Most time series </a:t>
            </a:r>
            <a:r>
              <a:rPr sz="2000" spc="-5" dirty="0">
                <a:latin typeface="Calibri"/>
                <a:cs typeface="Calibri"/>
              </a:rPr>
              <a:t>have</a:t>
            </a:r>
            <a:r>
              <a:rPr sz="2000" dirty="0">
                <a:latin typeface="Calibri"/>
                <a:cs typeface="Calibri"/>
              </a:rPr>
              <a:t> some </a:t>
            </a:r>
            <a:r>
              <a:rPr sz="2000" spc="-5" dirty="0">
                <a:latin typeface="Calibri"/>
                <a:cs typeface="Calibri"/>
              </a:rPr>
              <a:t>form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seasonality</a:t>
            </a:r>
            <a:r>
              <a:rPr sz="2000" b="1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trends </a:t>
            </a:r>
            <a:r>
              <a:rPr sz="2000" b="1" spc="-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(increasing </a:t>
            </a:r>
            <a:r>
              <a:rPr sz="2000" spc="-5" dirty="0">
                <a:latin typeface="Calibri"/>
                <a:cs typeface="Calibri"/>
              </a:rPr>
              <a:t>or decreasing), i.e. variations </a:t>
            </a:r>
            <a:r>
              <a:rPr sz="2000" dirty="0">
                <a:latin typeface="Calibri"/>
                <a:cs typeface="Calibri"/>
              </a:rPr>
              <a:t>specific to a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particular </a:t>
            </a:r>
            <a:r>
              <a:rPr sz="2000" dirty="0">
                <a:latin typeface="Calibri"/>
                <a:cs typeface="Calibri"/>
              </a:rPr>
              <a:t>time frame </a:t>
            </a:r>
            <a:r>
              <a:rPr sz="2000" spc="-5" dirty="0">
                <a:latin typeface="Calibri"/>
                <a:cs typeface="Calibri"/>
              </a:rPr>
              <a:t>(e.g. </a:t>
            </a:r>
            <a:r>
              <a:rPr sz="2000" dirty="0">
                <a:latin typeface="Calibri"/>
                <a:cs typeface="Calibri"/>
              </a:rPr>
              <a:t>if </a:t>
            </a:r>
            <a:r>
              <a:rPr sz="2000" spc="-5" dirty="0">
                <a:latin typeface="Calibri"/>
                <a:cs typeface="Calibri"/>
              </a:rPr>
              <a:t>you </a:t>
            </a:r>
            <a:r>
              <a:rPr sz="2000" dirty="0">
                <a:latin typeface="Calibri"/>
                <a:cs typeface="Calibri"/>
              </a:rPr>
              <a:t>see the sales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ice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cream, </a:t>
            </a:r>
            <a:r>
              <a:rPr sz="2000" spc="-5" dirty="0">
                <a:latin typeface="Calibri"/>
                <a:cs typeface="Calibri"/>
              </a:rPr>
              <a:t>you will invariably find higher </a:t>
            </a:r>
            <a:r>
              <a:rPr sz="2000" dirty="0">
                <a:latin typeface="Calibri"/>
                <a:cs typeface="Calibri"/>
              </a:rPr>
              <a:t>sales in </a:t>
            </a:r>
            <a:r>
              <a:rPr sz="2000" spc="-5" dirty="0">
                <a:latin typeface="Calibri"/>
                <a:cs typeface="Calibri"/>
              </a:rPr>
              <a:t>the </a:t>
            </a:r>
            <a:r>
              <a:rPr sz="2000" dirty="0">
                <a:latin typeface="Calibri"/>
                <a:cs typeface="Calibri"/>
              </a:rPr>
              <a:t> summer)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8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61607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What</a:t>
            </a:r>
            <a:r>
              <a:rPr spc="-20" dirty="0"/>
              <a:t> </a:t>
            </a:r>
            <a:r>
              <a:rPr spc="-5" dirty="0"/>
              <a:t>makes Time</a:t>
            </a:r>
            <a:r>
              <a:rPr spc="-15" dirty="0"/>
              <a:t> </a:t>
            </a:r>
            <a:r>
              <a:rPr spc="-10" dirty="0"/>
              <a:t>Series</a:t>
            </a:r>
            <a:r>
              <a:rPr spc="-5" dirty="0"/>
              <a:t> special?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21367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</a:t>
            </a:r>
            <a:r>
              <a:rPr spc="-10" dirty="0"/>
              <a:t>e</a:t>
            </a:r>
            <a:r>
              <a:rPr dirty="0"/>
              <a:t>c</a:t>
            </a:r>
            <a:r>
              <a:rPr spc="-5" dirty="0"/>
              <a:t>hniqu</a:t>
            </a:r>
            <a:r>
              <a:rPr spc="-10" dirty="0"/>
              <a:t>e</a:t>
            </a:r>
            <a:r>
              <a:rPr dirty="0"/>
              <a:t>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9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40403" y="828548"/>
            <a:ext cx="6566534" cy="3164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111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number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techniques for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modeling and analysis of time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series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 exist</a:t>
            </a:r>
            <a:endParaRPr sz="1800">
              <a:latin typeface="Arial MT"/>
              <a:cs typeface="Arial MT"/>
            </a:endParaRPr>
          </a:p>
          <a:p>
            <a:pPr marL="355600" marR="889000" indent="-342900">
              <a:lnSpc>
                <a:spcPct val="115599"/>
              </a:lnSpc>
              <a:spcBef>
                <a:spcPts val="2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The user's application and preference </a:t>
            </a:r>
            <a:r>
              <a:rPr sz="1800" dirty="0">
                <a:latin typeface="Arial MT"/>
                <a:cs typeface="Arial MT"/>
              </a:rPr>
              <a:t>will </a:t>
            </a:r>
            <a:r>
              <a:rPr sz="1800" spc="-5" dirty="0">
                <a:latin typeface="Arial MT"/>
                <a:cs typeface="Arial MT"/>
              </a:rPr>
              <a:t>decide the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selection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of the appropriate technique.</a:t>
            </a:r>
            <a:endParaRPr sz="1800">
              <a:latin typeface="Arial MT"/>
              <a:cs typeface="Arial MT"/>
            </a:endParaRPr>
          </a:p>
          <a:p>
            <a:pPr marL="355600" marR="284480" indent="-342900">
              <a:lnSpc>
                <a:spcPct val="115599"/>
              </a:lnSpc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It </a:t>
            </a:r>
            <a:r>
              <a:rPr sz="1800" dirty="0">
                <a:latin typeface="Arial MT"/>
                <a:cs typeface="Arial MT"/>
              </a:rPr>
              <a:t>is</a:t>
            </a:r>
            <a:r>
              <a:rPr sz="1800" spc="-5" dirty="0">
                <a:latin typeface="Arial MT"/>
                <a:cs typeface="Arial MT"/>
              </a:rPr>
              <a:t> beyond the realm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intention of this training to cover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all of them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335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This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training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will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look:</a:t>
            </a:r>
            <a:endParaRPr sz="1800">
              <a:latin typeface="Arial MT"/>
              <a:cs typeface="Arial MT"/>
            </a:endParaRPr>
          </a:p>
          <a:p>
            <a:pPr marL="812800" lvl="1" indent="-342900">
              <a:lnSpc>
                <a:spcPct val="100000"/>
              </a:lnSpc>
              <a:spcBef>
                <a:spcPts val="340"/>
              </a:spcBef>
              <a:buChar char="•"/>
              <a:tabLst>
                <a:tab pos="812165" algn="l"/>
                <a:tab pos="812800" algn="l"/>
              </a:tabLst>
            </a:pPr>
            <a:r>
              <a:rPr sz="1800" spc="-5" dirty="0">
                <a:latin typeface="Arial MT"/>
                <a:cs typeface="Arial MT"/>
              </a:rPr>
              <a:t>Averaging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Methods</a:t>
            </a:r>
            <a:endParaRPr sz="1800">
              <a:latin typeface="Arial MT"/>
              <a:cs typeface="Arial MT"/>
            </a:endParaRPr>
          </a:p>
          <a:p>
            <a:pPr marL="812800" lvl="1" indent="-342900">
              <a:lnSpc>
                <a:spcPct val="100000"/>
              </a:lnSpc>
              <a:spcBef>
                <a:spcPts val="240"/>
              </a:spcBef>
              <a:buChar char="•"/>
              <a:tabLst>
                <a:tab pos="812165" algn="l"/>
                <a:tab pos="812800" algn="l"/>
              </a:tabLst>
            </a:pPr>
            <a:r>
              <a:rPr sz="1800" spc="-5" dirty="0">
                <a:latin typeface="Arial MT"/>
                <a:cs typeface="Arial MT"/>
              </a:rPr>
              <a:t>Exponential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Smoothing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Techniques</a:t>
            </a:r>
            <a:endParaRPr sz="1800">
              <a:latin typeface="Arial MT"/>
              <a:cs typeface="Arial MT"/>
            </a:endParaRPr>
          </a:p>
          <a:p>
            <a:pPr marL="812800" lvl="1" indent="-342900">
              <a:lnSpc>
                <a:spcPct val="100000"/>
              </a:lnSpc>
              <a:spcBef>
                <a:spcPts val="359"/>
              </a:spcBef>
              <a:buChar char="•"/>
              <a:tabLst>
                <a:tab pos="812165" algn="l"/>
                <a:tab pos="812800" algn="l"/>
              </a:tabLst>
            </a:pP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deep learning method for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modelling and predictions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42500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Smoothing</a:t>
            </a:r>
            <a:r>
              <a:rPr spc="-80" dirty="0"/>
              <a:t> </a:t>
            </a:r>
            <a:r>
              <a:rPr spc="-5" dirty="0"/>
              <a:t>Techniques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10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40399" y="828548"/>
            <a:ext cx="6289675" cy="3164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86360" indent="-342900">
              <a:lnSpc>
                <a:spcPct val="1111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Calibri"/>
                <a:cs typeface="Calibri"/>
              </a:rPr>
              <a:t>Inherent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collection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data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taken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over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time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some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form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random </a:t>
            </a:r>
            <a:r>
              <a:rPr sz="18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variation</a:t>
            </a:r>
            <a:endParaRPr sz="1800">
              <a:latin typeface="Calibri"/>
              <a:cs typeface="Calibri"/>
            </a:endParaRPr>
          </a:p>
          <a:p>
            <a:pPr marL="354965" marR="56515" indent="-342900">
              <a:lnSpc>
                <a:spcPct val="115599"/>
              </a:lnSpc>
              <a:spcBef>
                <a:spcPts val="2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Calibri"/>
                <a:cs typeface="Calibri"/>
              </a:rPr>
              <a:t>There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exist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methods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 </a:t>
            </a:r>
            <a:r>
              <a:rPr sz="1800" spc="-5" dirty="0">
                <a:latin typeface="Calibri"/>
                <a:cs typeface="Calibri"/>
              </a:rPr>
              <a:t>reducing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canceling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effect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due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to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random</a:t>
            </a:r>
            <a:r>
              <a:rPr sz="1800" spc="-5" dirty="0">
                <a:latin typeface="Calibri"/>
                <a:cs typeface="Calibri"/>
              </a:rPr>
              <a:t> variation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Calibri"/>
                <a:cs typeface="Calibri"/>
              </a:rPr>
              <a:t>An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often-used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technique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industry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"smoothing"</a:t>
            </a:r>
            <a:endParaRPr sz="1800">
              <a:latin typeface="Calibri"/>
              <a:cs typeface="Calibri"/>
            </a:endParaRPr>
          </a:p>
          <a:p>
            <a:pPr marL="354965" marR="5080" indent="-342900">
              <a:lnSpc>
                <a:spcPct val="115599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technique,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when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properly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applied,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reveals</a:t>
            </a:r>
            <a:r>
              <a:rPr sz="1800" u="sng" spc="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more</a:t>
            </a:r>
            <a:r>
              <a:rPr sz="1800" u="sng" spc="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clearly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underlying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trend,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seasonal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cyclic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components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34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Calibri"/>
                <a:cs typeface="Calibri"/>
              </a:rPr>
              <a:t>There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two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distinct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groups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smoothing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methods:</a:t>
            </a:r>
            <a:endParaRPr sz="1800">
              <a:latin typeface="Calibri"/>
              <a:cs typeface="Calibri"/>
            </a:endParaRPr>
          </a:p>
          <a:p>
            <a:pPr marL="812800" lvl="1" indent="-343535">
              <a:lnSpc>
                <a:spcPct val="100000"/>
              </a:lnSpc>
              <a:spcBef>
                <a:spcPts val="240"/>
              </a:spcBef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1800" spc="-5" dirty="0">
                <a:latin typeface="Calibri"/>
                <a:cs typeface="Calibri"/>
              </a:rPr>
              <a:t>Averaging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Methods</a:t>
            </a:r>
            <a:endParaRPr sz="1800">
              <a:latin typeface="Calibri"/>
              <a:cs typeface="Calibri"/>
            </a:endParaRPr>
          </a:p>
          <a:p>
            <a:pPr marL="812800" lvl="1" indent="-343535">
              <a:lnSpc>
                <a:spcPct val="100000"/>
              </a:lnSpc>
              <a:spcBef>
                <a:spcPts val="359"/>
              </a:spcBef>
              <a:buFont typeface="Arial MT"/>
              <a:buChar char="•"/>
              <a:tabLst>
                <a:tab pos="812165" algn="l"/>
                <a:tab pos="812800" algn="l"/>
              </a:tabLst>
            </a:pPr>
            <a:r>
              <a:rPr sz="1800" spc="-5" dirty="0">
                <a:latin typeface="Calibri"/>
                <a:cs typeface="Calibri"/>
              </a:rPr>
              <a:t>Exponential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Smoothing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Methods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29000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Simple</a:t>
            </a:r>
            <a:r>
              <a:rPr spc="-65" dirty="0"/>
              <a:t> </a:t>
            </a:r>
            <a:r>
              <a:rPr spc="-5" dirty="0"/>
              <a:t>Average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11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40399" y="828548"/>
            <a:ext cx="6195695" cy="3482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429259" indent="-342900">
              <a:lnSpc>
                <a:spcPct val="1111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method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says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compute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simple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average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(i.e.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mean)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past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data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it </a:t>
            </a:r>
            <a:r>
              <a:rPr sz="1800" spc="-5" dirty="0">
                <a:latin typeface="Calibri"/>
                <a:cs typeface="Calibri"/>
              </a:rPr>
              <a:t>to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forecast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future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  <a:p>
            <a:pPr marL="354965" marR="5080" indent="-342900">
              <a:lnSpc>
                <a:spcPct val="115599"/>
              </a:lnSpc>
              <a:spcBef>
                <a:spcPts val="2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"simple"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average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mean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all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past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observations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only</a:t>
            </a:r>
            <a:r>
              <a:rPr sz="1800" dirty="0">
                <a:latin typeface="Calibri"/>
                <a:cs typeface="Calibri"/>
              </a:rPr>
              <a:t> a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useful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estimate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 </a:t>
            </a:r>
            <a:r>
              <a:rPr sz="1800" spc="-5" dirty="0">
                <a:latin typeface="Calibri"/>
                <a:cs typeface="Calibri"/>
              </a:rPr>
              <a:t>forecasting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when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there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are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trends</a:t>
            </a:r>
            <a:endParaRPr sz="1800">
              <a:latin typeface="Calibri"/>
              <a:cs typeface="Calibri"/>
            </a:endParaRPr>
          </a:p>
          <a:p>
            <a:pPr marL="812165" marR="295275" lvl="1" indent="-342900">
              <a:lnSpc>
                <a:spcPct val="115599"/>
              </a:lnSpc>
              <a:buChar char="•"/>
              <a:tabLst>
                <a:tab pos="812165" algn="l"/>
                <a:tab pos="812800" algn="l"/>
              </a:tabLst>
            </a:pPr>
            <a:r>
              <a:rPr sz="1800" spc="-5" dirty="0">
                <a:latin typeface="Calibri"/>
                <a:cs typeface="Calibri"/>
              </a:rPr>
              <a:t>If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trends,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different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estimates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that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takes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trend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account should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used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35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simple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average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"weighs"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all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past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observations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equally</a:t>
            </a:r>
            <a:endParaRPr sz="1800">
              <a:latin typeface="Calibri"/>
              <a:cs typeface="Calibri"/>
            </a:endParaRPr>
          </a:p>
          <a:p>
            <a:pPr marL="354965" marR="129539" indent="-342900">
              <a:lnSpc>
                <a:spcPct val="1111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Calibri"/>
                <a:cs typeface="Calibri"/>
              </a:rPr>
              <a:t>Perhaps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better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method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weighted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average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where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observations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given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weights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according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their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importance</a:t>
            </a:r>
            <a:endParaRPr sz="1800">
              <a:latin typeface="Calibri"/>
              <a:cs typeface="Calibri"/>
            </a:endParaRPr>
          </a:p>
          <a:p>
            <a:pPr marL="812165" marR="597535" lvl="1" indent="-342900">
              <a:lnSpc>
                <a:spcPct val="115599"/>
              </a:lnSpc>
              <a:spcBef>
                <a:spcPts val="20"/>
              </a:spcBef>
              <a:buChar char="•"/>
              <a:tabLst>
                <a:tab pos="812165" algn="l"/>
                <a:tab pos="812800" algn="l"/>
              </a:tabLst>
            </a:pPr>
            <a:r>
              <a:rPr sz="1800" spc="-5" dirty="0">
                <a:latin typeface="Calibri"/>
                <a:cs typeface="Calibri"/>
              </a:rPr>
              <a:t>For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example,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most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recent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observations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have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higher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weights </a:t>
            </a:r>
            <a:r>
              <a:rPr sz="1800" dirty="0">
                <a:latin typeface="Calibri"/>
                <a:cs typeface="Calibri"/>
              </a:rPr>
              <a:t>than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older </a:t>
            </a:r>
            <a:r>
              <a:rPr sz="1800" spc="-5" dirty="0">
                <a:latin typeface="Calibri"/>
                <a:cs typeface="Calibri"/>
              </a:rPr>
              <a:t>observations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44018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Simple</a:t>
            </a:r>
            <a:r>
              <a:rPr spc="-35" dirty="0"/>
              <a:t> </a:t>
            </a:r>
            <a:r>
              <a:rPr spc="-5" dirty="0"/>
              <a:t>Moving</a:t>
            </a:r>
            <a:r>
              <a:rPr spc="-20" dirty="0"/>
              <a:t> </a:t>
            </a:r>
            <a:r>
              <a:rPr spc="-5" dirty="0"/>
              <a:t>Average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12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26100" y="828548"/>
            <a:ext cx="6387465" cy="348234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469900" indent="-343535">
              <a:lnSpc>
                <a:spcPct val="100000"/>
              </a:lnSpc>
              <a:spcBef>
                <a:spcPts val="340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variation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previous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method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(MA)</a:t>
            </a:r>
            <a:endParaRPr sz="1800">
              <a:latin typeface="Calibri"/>
              <a:cs typeface="Calibri"/>
            </a:endParaRPr>
          </a:p>
          <a:p>
            <a:pPr marL="469900" indent="-343535">
              <a:lnSpc>
                <a:spcPct val="100000"/>
              </a:lnSpc>
              <a:spcBef>
                <a:spcPts val="240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approach,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take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average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‘k’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consecutive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values</a:t>
            </a:r>
            <a:endParaRPr sz="1800">
              <a:latin typeface="Calibri"/>
              <a:cs typeface="Calibri"/>
            </a:endParaRPr>
          </a:p>
          <a:p>
            <a:pPr marL="469265" marR="308610">
              <a:lnSpc>
                <a:spcPct val="115599"/>
              </a:lnSpc>
              <a:spcBef>
                <a:spcPts val="20"/>
              </a:spcBef>
            </a:pPr>
            <a:r>
              <a:rPr sz="1800" spc="-5" dirty="0">
                <a:latin typeface="Calibri"/>
                <a:cs typeface="Calibri"/>
              </a:rPr>
              <a:t>depending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frequency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time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series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(i.e.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compute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mean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successive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smaller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sets</a:t>
            </a:r>
            <a:r>
              <a:rPr sz="1800" dirty="0">
                <a:latin typeface="Calibri"/>
                <a:cs typeface="Calibri"/>
              </a:rPr>
              <a:t> 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values</a:t>
            </a:r>
            <a:r>
              <a:rPr sz="1800" dirty="0">
                <a:latin typeface="Calibri"/>
                <a:cs typeface="Calibri"/>
              </a:rPr>
              <a:t> 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past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data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  <a:p>
            <a:pPr marL="469900" indent="-343535">
              <a:lnSpc>
                <a:spcPct val="100000"/>
              </a:lnSpc>
              <a:spcBef>
                <a:spcPts val="340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800" spc="-5" dirty="0">
                <a:latin typeface="Calibri"/>
                <a:cs typeface="Calibri"/>
              </a:rPr>
              <a:t>AKA: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Rolling</a:t>
            </a:r>
            <a:r>
              <a:rPr sz="1800" i="1" spc="-10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Mean</a:t>
            </a:r>
            <a:endParaRPr sz="1800">
              <a:latin typeface="Calibri"/>
              <a:cs typeface="Calibri"/>
            </a:endParaRPr>
          </a:p>
          <a:p>
            <a:pPr marL="469900" indent="-343535">
              <a:lnSpc>
                <a:spcPct val="100000"/>
              </a:lnSpc>
              <a:spcBef>
                <a:spcPts val="33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called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"smoothing"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(i.e.,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some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form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averaging)</a:t>
            </a:r>
            <a:endParaRPr sz="1800">
              <a:latin typeface="Calibri"/>
              <a:cs typeface="Calibri"/>
            </a:endParaRPr>
          </a:p>
          <a:p>
            <a:pPr marL="469265" marR="5080" indent="-342900">
              <a:lnSpc>
                <a:spcPct val="113300"/>
              </a:lnSpc>
              <a:spcBef>
                <a:spcPts val="4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smoothing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process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continued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advancing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period </a:t>
            </a:r>
            <a:r>
              <a:rPr sz="1800" dirty="0">
                <a:latin typeface="Calibri"/>
                <a:cs typeface="Calibri"/>
              </a:rPr>
              <a:t> 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calculating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next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average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‘k’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values,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dropping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first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value</a:t>
            </a:r>
            <a:endParaRPr sz="1800">
              <a:latin typeface="Calibri"/>
              <a:cs typeface="Calibri"/>
            </a:endParaRPr>
          </a:p>
          <a:p>
            <a:pPr marL="12700" marR="598805">
              <a:lnSpc>
                <a:spcPct val="115599"/>
              </a:lnSpc>
              <a:spcBef>
                <a:spcPts val="25"/>
              </a:spcBef>
            </a:pPr>
            <a:r>
              <a:rPr sz="1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https://pandas.pydata.org/pandas- </a:t>
            </a: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docs/stable/user_guide/computation.html#window-functions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340399" y="834644"/>
            <a:ext cx="573595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354965" marR="5080" indent="-342900">
              <a:lnSpc>
                <a:spcPts val="2110"/>
              </a:lnSpc>
              <a:spcBef>
                <a:spcPts val="210"/>
              </a:spcBef>
              <a:buClr>
                <a:srgbClr val="000000"/>
              </a:buClr>
              <a:buChar char="•"/>
              <a:tabLst>
                <a:tab pos="354965" algn="l"/>
                <a:tab pos="355600" algn="l"/>
              </a:tabLst>
            </a:pPr>
            <a:r>
              <a:rPr sz="1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Hackers</a:t>
            </a:r>
            <a:r>
              <a:rPr sz="18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sz="1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Trick</a:t>
            </a:r>
            <a:r>
              <a:rPr sz="18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sz="1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Facial-Recognition</a:t>
            </a:r>
            <a:r>
              <a:rPr sz="1800" u="sng" spc="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sz="18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Logins</a:t>
            </a:r>
            <a:r>
              <a:rPr sz="1800" u="sng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sz="1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With</a:t>
            </a:r>
            <a:r>
              <a:rPr sz="1800" u="sng" spc="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sz="1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Photos</a:t>
            </a:r>
            <a:r>
              <a:rPr sz="1800" u="sng" spc="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sz="1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From </a:t>
            </a:r>
            <a:r>
              <a:rPr sz="1800" spc="-39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Facebook</a:t>
            </a:r>
            <a:r>
              <a:rPr sz="18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 </a:t>
            </a:r>
            <a:r>
              <a:rPr sz="18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(What </a:t>
            </a:r>
            <a:r>
              <a:rPr sz="1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Else?)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33185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Challenges:</a:t>
            </a:r>
            <a:r>
              <a:rPr spc="-65" dirty="0"/>
              <a:t> </a:t>
            </a:r>
            <a:r>
              <a:rPr spc="-5" dirty="0"/>
              <a:t>Tricks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09800" y="1679448"/>
            <a:ext cx="4898136" cy="213055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fld id="{81D60167-4931-47E6-BA6A-407CBD079E47}" type="slidenum">
              <a:rPr dirty="0"/>
              <a:t>9</a:t>
            </a:fld>
            <a:endParaRPr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16046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Example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02663" y="984503"/>
            <a:ext cx="6190488" cy="284378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13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43300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Exponential</a:t>
            </a:r>
            <a:r>
              <a:rPr spc="-50" dirty="0"/>
              <a:t> </a:t>
            </a:r>
            <a:r>
              <a:rPr spc="-5" dirty="0"/>
              <a:t>Smoothing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14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26100" y="828548"/>
            <a:ext cx="6380480" cy="37992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marR="427990" indent="-342900">
              <a:lnSpc>
                <a:spcPct val="111100"/>
              </a:lnSpc>
              <a:spcBef>
                <a:spcPts val="100"/>
              </a:spcBef>
              <a:buChar char="•"/>
              <a:tabLst>
                <a:tab pos="469265" algn="l"/>
                <a:tab pos="469900" algn="l"/>
              </a:tabLst>
            </a:pP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very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popular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scheme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to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produce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smoothed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Time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Series</a:t>
            </a:r>
            <a:endParaRPr sz="1800">
              <a:latin typeface="Calibri"/>
              <a:cs typeface="Calibri"/>
            </a:endParaRPr>
          </a:p>
          <a:p>
            <a:pPr marL="469265" marR="38735" indent="-342900">
              <a:lnSpc>
                <a:spcPct val="115599"/>
              </a:lnSpc>
              <a:spcBef>
                <a:spcPts val="20"/>
              </a:spcBef>
              <a:buChar char="•"/>
              <a:tabLst>
                <a:tab pos="469265" algn="l"/>
                <a:tab pos="469900" algn="l"/>
              </a:tabLst>
            </a:pPr>
            <a:r>
              <a:rPr sz="1800" spc="-5" dirty="0">
                <a:latin typeface="Calibri"/>
                <a:cs typeface="Calibri"/>
              </a:rPr>
              <a:t>Whereas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Single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Moving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Averages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past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observations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are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weighted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equally,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Exponential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Smoothing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assigns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exponentially </a:t>
            </a:r>
            <a:r>
              <a:rPr sz="1800" i="1" spc="-390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decreasing weights</a:t>
            </a:r>
            <a:r>
              <a:rPr sz="1800" i="1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 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observation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get </a:t>
            </a:r>
            <a:r>
              <a:rPr sz="1800" spc="-5" dirty="0">
                <a:latin typeface="Calibri"/>
                <a:cs typeface="Calibri"/>
              </a:rPr>
              <a:t>older</a:t>
            </a:r>
            <a:endParaRPr sz="1800">
              <a:latin typeface="Calibri"/>
              <a:cs typeface="Calibri"/>
            </a:endParaRPr>
          </a:p>
          <a:p>
            <a:pPr marL="926465" marR="174625" lvl="1" indent="-342900">
              <a:lnSpc>
                <a:spcPct val="115599"/>
              </a:lnSpc>
              <a:buChar char="•"/>
              <a:tabLst>
                <a:tab pos="926465" algn="l"/>
                <a:tab pos="927100" algn="l"/>
              </a:tabLst>
            </a:pPr>
            <a:r>
              <a:rPr sz="1800" spc="-5" dirty="0">
                <a:latin typeface="Calibri"/>
                <a:cs typeface="Calibri"/>
              </a:rPr>
              <a:t>i.e.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weights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assigned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all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previous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values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decay factor</a:t>
            </a:r>
            <a:endParaRPr sz="1800">
              <a:latin typeface="Calibri"/>
              <a:cs typeface="Calibri"/>
            </a:endParaRPr>
          </a:p>
          <a:p>
            <a:pPr marL="469265" marR="255270" indent="-342900">
              <a:lnSpc>
                <a:spcPct val="111100"/>
              </a:lnSpc>
              <a:spcBef>
                <a:spcPts val="95"/>
              </a:spcBef>
              <a:buChar char="•"/>
              <a:tabLst>
                <a:tab pos="469265" algn="l"/>
                <a:tab pos="469900" algn="l"/>
              </a:tabLst>
            </a:pP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other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words,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recent</a:t>
            </a:r>
            <a:r>
              <a:rPr sz="1800" i="1" spc="10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observations</a:t>
            </a:r>
            <a:r>
              <a:rPr sz="1800" i="1" spc="10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are</a:t>
            </a:r>
            <a:r>
              <a:rPr sz="1800" i="1" spc="15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given</a:t>
            </a:r>
            <a:r>
              <a:rPr sz="1800" i="1" spc="15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relatively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more </a:t>
            </a:r>
            <a:r>
              <a:rPr sz="1800" i="1" spc="-390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weight</a:t>
            </a:r>
            <a:r>
              <a:rPr sz="1800" i="1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in</a:t>
            </a:r>
            <a:r>
              <a:rPr sz="1800" i="1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forecasting</a:t>
            </a:r>
            <a:r>
              <a:rPr sz="1800" i="1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than</a:t>
            </a:r>
            <a:r>
              <a:rPr sz="1800" i="1" spc="10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the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older</a:t>
            </a:r>
            <a:r>
              <a:rPr sz="1800" i="1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observations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15599"/>
              </a:lnSpc>
              <a:spcBef>
                <a:spcPts val="25"/>
              </a:spcBef>
            </a:pPr>
            <a:r>
              <a:rPr sz="1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https://pandas.pydata.org/pandas- </a:t>
            </a:r>
            <a:r>
              <a:rPr sz="180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docs/stable/user_guide/computation.html#exponentially-weighted- </a:t>
            </a:r>
            <a:r>
              <a:rPr sz="1800" spc="-39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cs typeface="Calibri"/>
              </a:rPr>
              <a:t>windows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57969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Univariate</a:t>
            </a:r>
            <a:r>
              <a:rPr spc="-20" dirty="0"/>
              <a:t> </a:t>
            </a:r>
            <a:r>
              <a:rPr spc="-5" dirty="0"/>
              <a:t>vs</a:t>
            </a:r>
            <a:r>
              <a:rPr spc="-10" dirty="0"/>
              <a:t> Multivariate</a:t>
            </a:r>
            <a:r>
              <a:rPr spc="-20" dirty="0"/>
              <a:t> </a:t>
            </a:r>
            <a:r>
              <a:rPr spc="-5" dirty="0"/>
              <a:t>Data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15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40399" y="828548"/>
            <a:ext cx="6204585" cy="348234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54965" marR="5080" indent="-342900">
              <a:lnSpc>
                <a:spcPct val="114399"/>
              </a:lnSpc>
              <a:spcBef>
                <a:spcPts val="25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Calibri"/>
                <a:cs typeface="Calibri"/>
              </a:rPr>
              <a:t>Univariate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time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series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datasets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comprised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single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series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observations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temporal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ordering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5" dirty="0">
                <a:latin typeface="Calibri"/>
                <a:cs typeface="Calibri"/>
              </a:rPr>
              <a:t>model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required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learn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from</a:t>
            </a:r>
            <a:r>
              <a:rPr sz="1800" dirty="0">
                <a:latin typeface="Calibri"/>
                <a:cs typeface="Calibri"/>
              </a:rPr>
              <a:t> the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series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past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observations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to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predict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next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value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sequence</a:t>
            </a:r>
            <a:endParaRPr sz="1800">
              <a:latin typeface="Calibri"/>
              <a:cs typeface="Calibri"/>
            </a:endParaRPr>
          </a:p>
          <a:p>
            <a:pPr marL="354965" marR="80645" indent="-342900">
              <a:lnSpc>
                <a:spcPct val="115599"/>
              </a:lnSpc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Calibri"/>
                <a:cs typeface="Calibri"/>
              </a:rPr>
              <a:t>Multivariate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time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series </a:t>
            </a:r>
            <a:r>
              <a:rPr sz="1800" dirty="0">
                <a:latin typeface="Calibri"/>
                <a:cs typeface="Calibri"/>
              </a:rPr>
              <a:t>data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means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where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there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more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observation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for each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time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step</a:t>
            </a:r>
            <a:endParaRPr sz="1800">
              <a:latin typeface="Calibri"/>
              <a:cs typeface="Calibri"/>
            </a:endParaRPr>
          </a:p>
          <a:p>
            <a:pPr marL="812165" marR="361950" lvl="1" indent="-342900">
              <a:lnSpc>
                <a:spcPct val="115599"/>
              </a:lnSpc>
              <a:buChar char="•"/>
              <a:tabLst>
                <a:tab pos="812165" algn="l"/>
                <a:tab pos="812800" algn="l"/>
              </a:tabLst>
            </a:pPr>
            <a:r>
              <a:rPr sz="1800" spc="-5" dirty="0">
                <a:latin typeface="Calibri"/>
                <a:cs typeface="Calibri"/>
              </a:rPr>
              <a:t>There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output</a:t>
            </a:r>
            <a:r>
              <a:rPr sz="1800" dirty="0">
                <a:latin typeface="Calibri"/>
                <a:cs typeface="Calibri"/>
              </a:rPr>
              <a:t> for</a:t>
            </a:r>
            <a:r>
              <a:rPr sz="1800" spc="-5" dirty="0">
                <a:latin typeface="Calibri"/>
                <a:cs typeface="Calibri"/>
              </a:rPr>
              <a:t> all</a:t>
            </a:r>
            <a:r>
              <a:rPr sz="1800" dirty="0">
                <a:latin typeface="Calibri"/>
                <a:cs typeface="Calibri"/>
              </a:rPr>
              <a:t> 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(AKA </a:t>
            </a:r>
            <a:r>
              <a:rPr sz="1800" spc="-5" dirty="0">
                <a:latin typeface="Calibri"/>
                <a:cs typeface="Calibri"/>
              </a:rPr>
              <a:t>Multiple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Input Series)</a:t>
            </a:r>
            <a:endParaRPr sz="1800">
              <a:latin typeface="Calibri"/>
              <a:cs typeface="Calibri"/>
            </a:endParaRPr>
          </a:p>
          <a:p>
            <a:pPr marL="812165" marR="134620" lvl="1" indent="-342900">
              <a:lnSpc>
                <a:spcPts val="2520"/>
              </a:lnSpc>
              <a:spcBef>
                <a:spcPts val="25"/>
              </a:spcBef>
              <a:buChar char="•"/>
              <a:tabLst>
                <a:tab pos="812165" algn="l"/>
                <a:tab pos="812800" algn="l"/>
              </a:tabLst>
            </a:pPr>
            <a:r>
              <a:rPr sz="1800" spc="-5" dirty="0">
                <a:latin typeface="Calibri"/>
                <a:cs typeface="Calibri"/>
              </a:rPr>
              <a:t>There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output</a:t>
            </a:r>
            <a:r>
              <a:rPr sz="1800" dirty="0">
                <a:latin typeface="Calibri"/>
                <a:cs typeface="Calibri"/>
              </a:rPr>
              <a:t> for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each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5" dirty="0">
                <a:latin typeface="Calibri"/>
                <a:cs typeface="Calibri"/>
              </a:rPr>
              <a:t>them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(AKA </a:t>
            </a:r>
            <a:r>
              <a:rPr sz="1800" spc="-5" dirty="0">
                <a:latin typeface="Calibri"/>
                <a:cs typeface="Calibri"/>
              </a:rPr>
              <a:t>Multiple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Parallel Series)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190"/>
              </a:spcBef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741B47"/>
                </a:solidFill>
                <a:latin typeface="Calibri"/>
                <a:cs typeface="Calibri"/>
              </a:rPr>
              <a:t>This</a:t>
            </a:r>
            <a:r>
              <a:rPr sz="1800" dirty="0">
                <a:solidFill>
                  <a:srgbClr val="741B47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741B47"/>
                </a:solidFill>
                <a:latin typeface="Calibri"/>
                <a:cs typeface="Calibri"/>
              </a:rPr>
              <a:t>training</a:t>
            </a:r>
            <a:r>
              <a:rPr sz="1800" spc="10" dirty="0">
                <a:solidFill>
                  <a:srgbClr val="741B47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741B47"/>
                </a:solidFill>
                <a:latin typeface="Calibri"/>
                <a:cs typeface="Calibri"/>
              </a:rPr>
              <a:t>will</a:t>
            </a:r>
            <a:r>
              <a:rPr sz="1800" dirty="0">
                <a:solidFill>
                  <a:srgbClr val="741B47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741B47"/>
                </a:solidFill>
                <a:latin typeface="Calibri"/>
                <a:cs typeface="Calibri"/>
              </a:rPr>
              <a:t>only</a:t>
            </a:r>
            <a:r>
              <a:rPr sz="1800" spc="5" dirty="0">
                <a:solidFill>
                  <a:srgbClr val="741B47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741B47"/>
                </a:solidFill>
                <a:latin typeface="Calibri"/>
                <a:cs typeface="Calibri"/>
              </a:rPr>
              <a:t>cover</a:t>
            </a:r>
            <a:r>
              <a:rPr sz="1800" dirty="0">
                <a:solidFill>
                  <a:srgbClr val="741B47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741B47"/>
                </a:solidFill>
                <a:latin typeface="Calibri"/>
                <a:cs typeface="Calibri"/>
              </a:rPr>
              <a:t>Univariate</a:t>
            </a:r>
            <a:r>
              <a:rPr sz="1800" spc="15" dirty="0">
                <a:solidFill>
                  <a:srgbClr val="741B47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741B47"/>
                </a:solidFill>
                <a:latin typeface="Calibri"/>
                <a:cs typeface="Calibri"/>
              </a:rPr>
              <a:t>time</a:t>
            </a:r>
            <a:r>
              <a:rPr sz="1800" spc="15" dirty="0">
                <a:solidFill>
                  <a:srgbClr val="741B47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741B47"/>
                </a:solidFill>
                <a:latin typeface="Calibri"/>
                <a:cs typeface="Calibri"/>
              </a:rPr>
              <a:t>series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60998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Modeling</a:t>
            </a:r>
            <a:r>
              <a:rPr spc="-20" dirty="0"/>
              <a:t> </a:t>
            </a:r>
            <a:r>
              <a:rPr spc="-5" dirty="0"/>
              <a:t>and</a:t>
            </a:r>
            <a:r>
              <a:rPr spc="-30" dirty="0"/>
              <a:t> </a:t>
            </a:r>
            <a:r>
              <a:rPr spc="-10" dirty="0"/>
              <a:t>Future</a:t>
            </a:r>
            <a:r>
              <a:rPr spc="-25" dirty="0"/>
              <a:t> </a:t>
            </a:r>
            <a:r>
              <a:rPr spc="-5" dirty="0"/>
              <a:t>Predictions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16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27699" y="824483"/>
            <a:ext cx="5936615" cy="2119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7665" marR="5080" indent="-355600">
              <a:lnSpc>
                <a:spcPct val="112000"/>
              </a:lnSpc>
              <a:spcBef>
                <a:spcPts val="100"/>
              </a:spcBef>
              <a:buChar char="•"/>
              <a:tabLst>
                <a:tab pos="367665" algn="l"/>
                <a:tab pos="368300" algn="l"/>
              </a:tabLst>
            </a:pPr>
            <a:r>
              <a:rPr sz="2000" spc="-5" dirty="0">
                <a:latin typeface="Calibri"/>
                <a:cs typeface="Calibri"/>
              </a:rPr>
              <a:t>In </a:t>
            </a:r>
            <a:r>
              <a:rPr sz="2000" dirty="0">
                <a:latin typeface="Calibri"/>
                <a:cs typeface="Calibri"/>
              </a:rPr>
              <a:t>this </a:t>
            </a:r>
            <a:r>
              <a:rPr sz="2000" spc="-5" dirty="0">
                <a:latin typeface="Calibri"/>
                <a:cs typeface="Calibri"/>
              </a:rPr>
              <a:t>training we </a:t>
            </a:r>
            <a:r>
              <a:rPr sz="2000" dirty="0">
                <a:latin typeface="Calibri"/>
                <a:cs typeface="Calibri"/>
              </a:rPr>
              <a:t>are </a:t>
            </a:r>
            <a:r>
              <a:rPr sz="2000" spc="-5" dirty="0">
                <a:latin typeface="Calibri"/>
                <a:cs typeface="Calibri"/>
              </a:rPr>
              <a:t>going </a:t>
            </a:r>
            <a:r>
              <a:rPr sz="2000" dirty="0">
                <a:latin typeface="Calibri"/>
                <a:cs typeface="Calibri"/>
              </a:rPr>
              <a:t>to </a:t>
            </a:r>
            <a:r>
              <a:rPr sz="2000" spc="-5" dirty="0">
                <a:latin typeface="Calibri"/>
                <a:cs typeface="Calibri"/>
              </a:rPr>
              <a:t>use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following deep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learning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techniques:</a:t>
            </a:r>
            <a:endParaRPr sz="2000">
              <a:latin typeface="Calibri"/>
              <a:cs typeface="Calibri"/>
            </a:endParaRPr>
          </a:p>
          <a:p>
            <a:pPr marL="825500" lvl="1" indent="-356235">
              <a:lnSpc>
                <a:spcPct val="100000"/>
              </a:lnSpc>
              <a:spcBef>
                <a:spcPts val="405"/>
              </a:spcBef>
              <a:buAutoNum type="alphaLcPeriod"/>
              <a:tabLst>
                <a:tab pos="824865" algn="l"/>
                <a:tab pos="825500" algn="l"/>
              </a:tabLst>
            </a:pPr>
            <a:r>
              <a:rPr sz="2000" spc="-5" dirty="0">
                <a:latin typeface="Calibri"/>
                <a:cs typeface="Calibri"/>
              </a:rPr>
              <a:t>Convolutional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neural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networks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(CNNs)</a:t>
            </a:r>
            <a:endParaRPr sz="2000">
              <a:latin typeface="Calibri"/>
              <a:cs typeface="Calibri"/>
            </a:endParaRPr>
          </a:p>
          <a:p>
            <a:pPr marL="825500" lvl="1" indent="-356235">
              <a:lnSpc>
                <a:spcPct val="100000"/>
              </a:lnSpc>
              <a:spcBef>
                <a:spcPts val="409"/>
              </a:spcBef>
              <a:buAutoNum type="alphaLcPeriod"/>
              <a:tabLst>
                <a:tab pos="824865" algn="l"/>
                <a:tab pos="825500" algn="l"/>
              </a:tabLst>
            </a:pPr>
            <a:r>
              <a:rPr sz="2000" spc="-5" dirty="0">
                <a:latin typeface="Calibri"/>
                <a:cs typeface="Calibri"/>
              </a:rPr>
              <a:t>Recurrent neural networks </a:t>
            </a:r>
            <a:r>
              <a:rPr sz="2000" dirty="0">
                <a:latin typeface="Calibri"/>
                <a:cs typeface="Calibri"/>
              </a:rPr>
              <a:t>(RNNs)</a:t>
            </a:r>
            <a:endParaRPr sz="2000">
              <a:latin typeface="Calibri"/>
              <a:cs typeface="Calibri"/>
            </a:endParaRPr>
          </a:p>
          <a:p>
            <a:pPr marL="825500" lvl="1" indent="-356235">
              <a:lnSpc>
                <a:spcPct val="100000"/>
              </a:lnSpc>
              <a:spcBef>
                <a:spcPts val="290"/>
              </a:spcBef>
              <a:buAutoNum type="alphaLcPeriod"/>
              <a:tabLst>
                <a:tab pos="824865" algn="l"/>
                <a:tab pos="825500" algn="l"/>
              </a:tabLst>
            </a:pPr>
            <a:r>
              <a:rPr sz="2000" spc="-5" dirty="0">
                <a:latin typeface="Calibri"/>
                <a:cs typeface="Calibri"/>
              </a:rPr>
              <a:t>Long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short-term</a:t>
            </a:r>
            <a:r>
              <a:rPr sz="2000" spc="-5" dirty="0">
                <a:latin typeface="Calibri"/>
                <a:cs typeface="Calibri"/>
              </a:rPr>
              <a:t> memory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networks </a:t>
            </a:r>
            <a:r>
              <a:rPr sz="2000" dirty="0">
                <a:latin typeface="Calibri"/>
                <a:cs typeface="Calibri"/>
              </a:rPr>
              <a:t>(LSTMs)</a:t>
            </a:r>
            <a:endParaRPr sz="2000">
              <a:latin typeface="Calibri"/>
              <a:cs typeface="Calibri"/>
            </a:endParaRPr>
          </a:p>
          <a:p>
            <a:pPr marL="825500" lvl="1" indent="-356235">
              <a:lnSpc>
                <a:spcPct val="100000"/>
              </a:lnSpc>
              <a:spcBef>
                <a:spcPts val="405"/>
              </a:spcBef>
              <a:buAutoNum type="alphaLcPeriod"/>
              <a:tabLst>
                <a:tab pos="824865" algn="l"/>
                <a:tab pos="825500" algn="l"/>
              </a:tabLst>
            </a:pPr>
            <a:r>
              <a:rPr sz="2000" dirty="0">
                <a:latin typeface="Calibri"/>
                <a:cs typeface="Calibri"/>
              </a:rPr>
              <a:t>Gated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recurrent units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(GRUs)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33502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CNNs</a:t>
            </a:r>
            <a:r>
              <a:rPr spc="-30" dirty="0"/>
              <a:t> </a:t>
            </a:r>
            <a:r>
              <a:rPr spc="-5" dirty="0"/>
              <a:t>in</a:t>
            </a:r>
            <a:r>
              <a:rPr spc="-30" dirty="0"/>
              <a:t> </a:t>
            </a:r>
            <a:r>
              <a:rPr spc="-5" dirty="0"/>
              <a:t>One</a:t>
            </a:r>
            <a:r>
              <a:rPr spc="-30" dirty="0"/>
              <a:t> </a:t>
            </a:r>
            <a:r>
              <a:rPr spc="-5" dirty="0"/>
              <a:t>Slide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0" y="975360"/>
            <a:ext cx="3221736" cy="191109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11803" y="884428"/>
            <a:ext cx="5819140" cy="32353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4175" marR="2786380" indent="-368300">
              <a:lnSpc>
                <a:spcPct val="99800"/>
              </a:lnSpc>
              <a:spcBef>
                <a:spcPts val="105"/>
              </a:spcBef>
              <a:buFont typeface="Arial MT"/>
              <a:buChar char="•"/>
              <a:tabLst>
                <a:tab pos="383540" algn="l"/>
                <a:tab pos="384810" algn="l"/>
              </a:tabLst>
            </a:pPr>
            <a:r>
              <a:rPr sz="2200" dirty="0">
                <a:latin typeface="Calibri"/>
                <a:cs typeface="Calibri"/>
              </a:rPr>
              <a:t>CNNs</a:t>
            </a:r>
            <a:r>
              <a:rPr sz="2200" spc="-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are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simply</a:t>
            </a:r>
            <a:r>
              <a:rPr sz="2200" spc="-1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neural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networks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that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use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convolution in </a:t>
            </a:r>
            <a:r>
              <a:rPr sz="2200" spc="-10" dirty="0">
                <a:latin typeface="Calibri"/>
                <a:cs typeface="Calibri"/>
              </a:rPr>
              <a:t>place </a:t>
            </a:r>
            <a:r>
              <a:rPr sz="2200" dirty="0">
                <a:latin typeface="Calibri"/>
                <a:cs typeface="Calibri"/>
              </a:rPr>
              <a:t>of 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general matrix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multiplication in at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least</a:t>
            </a:r>
            <a:r>
              <a:rPr sz="2200" spc="1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one</a:t>
            </a:r>
            <a:r>
              <a:rPr sz="2200" spc="13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of</a:t>
            </a:r>
            <a:r>
              <a:rPr sz="2200" spc="125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their 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layers</a:t>
            </a:r>
            <a:endParaRPr sz="2200">
              <a:latin typeface="Calibri"/>
              <a:cs typeface="Calibri"/>
            </a:endParaRPr>
          </a:p>
          <a:p>
            <a:pPr marL="380365" marR="5080" indent="-368300">
              <a:lnSpc>
                <a:spcPts val="2620"/>
              </a:lnSpc>
              <a:spcBef>
                <a:spcPts val="1665"/>
              </a:spcBef>
              <a:buFont typeface="Arial MT"/>
              <a:buChar char="•"/>
              <a:tabLst>
                <a:tab pos="380365" algn="l"/>
                <a:tab pos="381000" algn="l"/>
              </a:tabLst>
            </a:pPr>
            <a:r>
              <a:rPr sz="2200" spc="-5" dirty="0">
                <a:latin typeface="Calibri"/>
                <a:cs typeface="Calibri"/>
              </a:rPr>
              <a:t>Convolution is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-5" dirty="0">
                <a:latin typeface="Calibri"/>
                <a:cs typeface="Calibri"/>
              </a:rPr>
              <a:t>mathematical operation </a:t>
            </a:r>
            <a:r>
              <a:rPr sz="2200" spc="-10" dirty="0">
                <a:latin typeface="Calibri"/>
                <a:cs typeface="Calibri"/>
              </a:rPr>
              <a:t>having </a:t>
            </a:r>
            <a:r>
              <a:rPr sz="2200" spc="-484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linear form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17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28530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Types</a:t>
            </a:r>
            <a:r>
              <a:rPr spc="-35" dirty="0"/>
              <a:t> </a:t>
            </a:r>
            <a:r>
              <a:rPr dirty="0"/>
              <a:t>of</a:t>
            </a:r>
            <a:r>
              <a:rPr spc="-35" dirty="0"/>
              <a:t> </a:t>
            </a:r>
            <a:r>
              <a:rPr spc="-5" dirty="0"/>
              <a:t>Inputs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18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26103" y="843787"/>
            <a:ext cx="6465570" cy="313436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800" spc="-5" dirty="0">
                <a:latin typeface="Calibri"/>
                <a:cs typeface="Calibri"/>
              </a:rPr>
              <a:t>Inputs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have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-5" dirty="0">
                <a:latin typeface="Calibri"/>
                <a:cs typeface="Calibri"/>
              </a:rPr>
              <a:t> structure:</a:t>
            </a:r>
            <a:endParaRPr sz="1800">
              <a:latin typeface="Calibri"/>
              <a:cs typeface="Calibri"/>
            </a:endParaRPr>
          </a:p>
          <a:p>
            <a:pPr marL="469900" indent="-343535">
              <a:lnSpc>
                <a:spcPct val="100000"/>
              </a:lnSpc>
              <a:spcBef>
                <a:spcPts val="33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800" spc="-5" dirty="0">
                <a:latin typeface="Calibri"/>
                <a:cs typeface="Calibri"/>
              </a:rPr>
              <a:t>Color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images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three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dimensional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have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volume</a:t>
            </a:r>
            <a:endParaRPr sz="1800">
              <a:latin typeface="Calibri"/>
              <a:cs typeface="Calibri"/>
            </a:endParaRPr>
          </a:p>
          <a:p>
            <a:pPr marL="469265" marR="5080" indent="-342900">
              <a:lnSpc>
                <a:spcPct val="101099"/>
              </a:lnSpc>
              <a:spcBef>
                <a:spcPts val="2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800" spc="-5" dirty="0">
                <a:latin typeface="Calibri"/>
                <a:cs typeface="Calibri"/>
              </a:rPr>
              <a:t>Time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domain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speech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signals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1-d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frequency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domain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representations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(e.g.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MFCC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vectors)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take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form</a:t>
            </a:r>
            <a:endParaRPr sz="1800">
              <a:latin typeface="Calibri"/>
              <a:cs typeface="Calibri"/>
            </a:endParaRPr>
          </a:p>
          <a:p>
            <a:pPr marL="927100" lvl="1" indent="-343535">
              <a:lnSpc>
                <a:spcPts val="2110"/>
              </a:lnSpc>
              <a:buFont typeface="Arial MT"/>
              <a:buChar char="•"/>
              <a:tabLst>
                <a:tab pos="926465" algn="l"/>
                <a:tab pos="927100" algn="l"/>
              </a:tabLst>
            </a:pPr>
            <a:r>
              <a:rPr sz="1800" dirty="0">
                <a:latin typeface="Calibri"/>
                <a:cs typeface="Calibri"/>
              </a:rPr>
              <a:t>They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also</a:t>
            </a:r>
            <a:r>
              <a:rPr sz="1800" dirty="0">
                <a:latin typeface="Calibri"/>
                <a:cs typeface="Calibri"/>
              </a:rPr>
              <a:t> be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looked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at 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time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sequence!</a:t>
            </a:r>
            <a:endParaRPr sz="1800">
              <a:latin typeface="Calibri"/>
              <a:cs typeface="Calibri"/>
            </a:endParaRPr>
          </a:p>
          <a:p>
            <a:pPr marL="469900" indent="-343535">
              <a:lnSpc>
                <a:spcPts val="2135"/>
              </a:lnSpc>
              <a:spcBef>
                <a:spcPts val="2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800" spc="-5" dirty="0">
                <a:latin typeface="Calibri"/>
                <a:cs typeface="Calibri"/>
              </a:rPr>
              <a:t>Medical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images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(such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CT/MR/etc)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multidimensional</a:t>
            </a:r>
            <a:endParaRPr sz="1800">
              <a:latin typeface="Calibri"/>
              <a:cs typeface="Calibri"/>
            </a:endParaRPr>
          </a:p>
          <a:p>
            <a:pPr marL="469265" marR="330200" indent="-342900">
              <a:lnSpc>
                <a:spcPts val="2210"/>
              </a:lnSpc>
              <a:spcBef>
                <a:spcPts val="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800" dirty="0">
                <a:latin typeface="Calibri"/>
                <a:cs typeface="Calibri"/>
              </a:rPr>
              <a:t>Videos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have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additional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temporal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dimension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compared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to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stationary images</a:t>
            </a:r>
            <a:endParaRPr sz="1800">
              <a:latin typeface="Calibri"/>
              <a:cs typeface="Calibri"/>
            </a:endParaRPr>
          </a:p>
          <a:p>
            <a:pPr marL="469900" indent="-343535">
              <a:lnSpc>
                <a:spcPts val="2075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800" dirty="0">
                <a:latin typeface="Calibri"/>
                <a:cs typeface="Calibri"/>
              </a:rPr>
              <a:t>Speech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signals</a:t>
            </a:r>
            <a:r>
              <a:rPr sz="1800" dirty="0">
                <a:latin typeface="Calibri"/>
                <a:cs typeface="Calibri"/>
              </a:rPr>
              <a:t> can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modelled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 2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dimensional</a:t>
            </a:r>
            <a:endParaRPr sz="1800">
              <a:latin typeface="Calibri"/>
              <a:cs typeface="Calibri"/>
            </a:endParaRPr>
          </a:p>
          <a:p>
            <a:pPr marL="469265" marR="693420" indent="-342900">
              <a:lnSpc>
                <a:spcPts val="2180"/>
              </a:lnSpc>
              <a:spcBef>
                <a:spcPts val="3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800" spc="-5" dirty="0">
                <a:latin typeface="Calibri"/>
                <a:cs typeface="Calibri"/>
              </a:rPr>
              <a:t>Variable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length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sequences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time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series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data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again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multidimensional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14776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1D</a:t>
            </a:r>
            <a:r>
              <a:rPr spc="-85" dirty="0"/>
              <a:t> </a:t>
            </a:r>
            <a:r>
              <a:rPr dirty="0"/>
              <a:t>CNN</a:t>
            </a: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1975" y="1139952"/>
            <a:ext cx="6425183" cy="277063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19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6704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Essential</a:t>
            </a:r>
            <a:r>
              <a:rPr spc="-15" dirty="0"/>
              <a:t> </a:t>
            </a:r>
            <a:r>
              <a:rPr spc="-5" dirty="0"/>
              <a:t>Concepts </a:t>
            </a:r>
            <a:r>
              <a:rPr dirty="0"/>
              <a:t>in</a:t>
            </a:r>
            <a:r>
              <a:rPr spc="-15" dirty="0"/>
              <a:t> </a:t>
            </a:r>
            <a:r>
              <a:rPr spc="-5" dirty="0"/>
              <a:t>Deep</a:t>
            </a:r>
            <a:r>
              <a:rPr spc="-10" dirty="0"/>
              <a:t> </a:t>
            </a:r>
            <a:r>
              <a:rPr spc="-5" dirty="0"/>
              <a:t>Learning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20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98424" y="941323"/>
            <a:ext cx="6420485" cy="31623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55600" marR="5080" indent="-342900">
              <a:lnSpc>
                <a:spcPct val="113300"/>
              </a:lnSpc>
              <a:spcBef>
                <a:spcPts val="50"/>
              </a:spcBef>
              <a:buFont typeface="Calibri"/>
              <a:buChar char="●"/>
              <a:tabLst>
                <a:tab pos="354965" algn="l"/>
                <a:tab pos="355600" algn="l"/>
              </a:tabLst>
            </a:pPr>
            <a:r>
              <a:rPr sz="1800" b="1" spc="-10" dirty="0">
                <a:latin typeface="Calibri"/>
                <a:cs typeface="Calibri"/>
              </a:rPr>
              <a:t>Pooling:</a:t>
            </a:r>
            <a:r>
              <a:rPr sz="1800" b="1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subsamples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input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signal,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which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reduces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memory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use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and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computer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load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well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reducing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number</a:t>
            </a:r>
            <a:r>
              <a:rPr sz="1800" dirty="0">
                <a:latin typeface="Calibri"/>
                <a:cs typeface="Calibri"/>
              </a:rPr>
              <a:t> of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parameters</a:t>
            </a:r>
            <a:endParaRPr sz="1800">
              <a:latin typeface="Calibri"/>
              <a:cs typeface="Calibri"/>
            </a:endParaRPr>
          </a:p>
          <a:p>
            <a:pPr marL="355600" marR="245745" indent="-342900" algn="just">
              <a:lnSpc>
                <a:spcPct val="115599"/>
              </a:lnSpc>
              <a:buFont typeface="Calibri"/>
              <a:buChar char="●"/>
              <a:tabLst>
                <a:tab pos="355600" algn="l"/>
              </a:tabLst>
            </a:pPr>
            <a:r>
              <a:rPr sz="1800" b="1" spc="-5" dirty="0">
                <a:latin typeface="Calibri"/>
                <a:cs typeface="Calibri"/>
              </a:rPr>
              <a:t>Padding: </a:t>
            </a:r>
            <a:r>
              <a:rPr sz="1800" spc="-5" dirty="0">
                <a:latin typeface="Calibri"/>
                <a:cs typeface="Calibri"/>
              </a:rPr>
              <a:t>pad the input volume with values (e.g. zeros) around </a:t>
            </a:r>
            <a:r>
              <a:rPr sz="1800" dirty="0">
                <a:latin typeface="Calibri"/>
                <a:cs typeface="Calibri"/>
              </a:rPr>
              <a:t> the border </a:t>
            </a:r>
            <a:r>
              <a:rPr sz="1800" spc="-5" dirty="0">
                <a:latin typeface="Calibri"/>
                <a:cs typeface="Calibri"/>
              </a:rPr>
              <a:t>to preserve </a:t>
            </a:r>
            <a:r>
              <a:rPr sz="1800" dirty="0">
                <a:latin typeface="Calibri"/>
                <a:cs typeface="Calibri"/>
              </a:rPr>
              <a:t>as much </a:t>
            </a:r>
            <a:r>
              <a:rPr sz="1800" spc="-5" dirty="0">
                <a:latin typeface="Calibri"/>
                <a:cs typeface="Calibri"/>
              </a:rPr>
              <a:t>information </a:t>
            </a:r>
            <a:r>
              <a:rPr sz="1800" dirty="0">
                <a:latin typeface="Calibri"/>
                <a:cs typeface="Calibri"/>
              </a:rPr>
              <a:t>about the </a:t>
            </a:r>
            <a:r>
              <a:rPr sz="1800" spc="-5" dirty="0">
                <a:latin typeface="Calibri"/>
                <a:cs typeface="Calibri"/>
              </a:rPr>
              <a:t>original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input </a:t>
            </a:r>
            <a:r>
              <a:rPr sz="1800" spc="-5" dirty="0">
                <a:latin typeface="Calibri"/>
                <a:cs typeface="Calibri"/>
              </a:rPr>
              <a:t>volume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can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extract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those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low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level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features</a:t>
            </a:r>
            <a:endParaRPr sz="1800">
              <a:latin typeface="Calibri"/>
              <a:cs typeface="Calibri"/>
            </a:endParaRPr>
          </a:p>
          <a:p>
            <a:pPr marL="355600" marR="438784" indent="-342900">
              <a:lnSpc>
                <a:spcPct val="114100"/>
              </a:lnSpc>
              <a:spcBef>
                <a:spcPts val="55"/>
              </a:spcBef>
              <a:buFont typeface="Calibri"/>
              <a:buChar char="●"/>
              <a:tabLst>
                <a:tab pos="354965" algn="l"/>
                <a:tab pos="355600" algn="l"/>
              </a:tabLst>
            </a:pPr>
            <a:r>
              <a:rPr sz="1800" b="1" spc="-5" dirty="0">
                <a:latin typeface="Calibri"/>
                <a:cs typeface="Calibri"/>
              </a:rPr>
              <a:t>Dropout: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during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training,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units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randomly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dropped,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along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their</a:t>
            </a:r>
            <a:r>
              <a:rPr sz="1800" dirty="0">
                <a:latin typeface="Calibri"/>
                <a:cs typeface="Calibri"/>
              </a:rPr>
              <a:t> connections </a:t>
            </a:r>
            <a:r>
              <a:rPr sz="1800" spc="-5" dirty="0">
                <a:latin typeface="Calibri"/>
                <a:cs typeface="Calibri"/>
              </a:rPr>
              <a:t>(this</a:t>
            </a:r>
            <a:r>
              <a:rPr sz="1800" dirty="0">
                <a:latin typeface="Calibri"/>
                <a:cs typeface="Calibri"/>
              </a:rPr>
              <a:t> helps prevent units </a:t>
            </a:r>
            <a:r>
              <a:rPr sz="1800" spc="-5" dirty="0">
                <a:latin typeface="Calibri"/>
                <a:cs typeface="Calibri"/>
              </a:rPr>
              <a:t>from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“co-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adapting”</a:t>
            </a:r>
            <a:r>
              <a:rPr sz="1800" spc="-5" dirty="0">
                <a:latin typeface="Calibri"/>
                <a:cs typeface="Calibri"/>
              </a:rPr>
              <a:t> too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much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..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it </a:t>
            </a:r>
            <a:r>
              <a:rPr sz="1800" dirty="0">
                <a:latin typeface="Calibri"/>
                <a:cs typeface="Calibri"/>
              </a:rPr>
              <a:t>can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thought 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form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regularization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help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prevent </a:t>
            </a:r>
            <a:r>
              <a:rPr sz="1800" spc="-5" dirty="0">
                <a:latin typeface="Calibri"/>
                <a:cs typeface="Calibri"/>
              </a:rPr>
              <a:t>overfitting)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104266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RN</a:t>
            </a:r>
            <a:r>
              <a:rPr dirty="0"/>
              <a:t>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40399" y="828548"/>
            <a:ext cx="6400800" cy="2844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133350" indent="-342900">
              <a:lnSpc>
                <a:spcPct val="111100"/>
              </a:lnSpc>
              <a:spcBef>
                <a:spcPts val="100"/>
              </a:spcBef>
              <a:buFont typeface="Georgia"/>
              <a:buChar char="●"/>
              <a:tabLst>
                <a:tab pos="354965" algn="l"/>
                <a:tab pos="355600" algn="l"/>
              </a:tabLst>
            </a:pPr>
            <a:r>
              <a:rPr sz="1800" spc="-5" dirty="0">
                <a:latin typeface="Calibri"/>
                <a:cs typeface="Calibri"/>
              </a:rPr>
              <a:t>RNNs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networks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loops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them,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allowing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information</a:t>
            </a:r>
            <a:r>
              <a:rPr sz="1800" b="1" dirty="0">
                <a:latin typeface="Calibri"/>
                <a:cs typeface="Calibri"/>
              </a:rPr>
              <a:t> to </a:t>
            </a:r>
            <a:r>
              <a:rPr sz="1800" b="1" spc="-39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persist</a:t>
            </a:r>
            <a:endParaRPr sz="1800">
              <a:latin typeface="Calibri"/>
              <a:cs typeface="Calibri"/>
            </a:endParaRPr>
          </a:p>
          <a:p>
            <a:pPr marL="354965" marR="60960" indent="-342900">
              <a:lnSpc>
                <a:spcPct val="115599"/>
              </a:lnSpc>
              <a:spcBef>
                <a:spcPts val="20"/>
              </a:spcBef>
              <a:buChar char="●"/>
              <a:tabLst>
                <a:tab pos="354965" algn="l"/>
                <a:tab pos="355600" algn="l"/>
              </a:tabLst>
            </a:pPr>
            <a:r>
              <a:rPr sz="1800" spc="-5" dirty="0">
                <a:latin typeface="Calibri"/>
                <a:cs typeface="Calibri"/>
              </a:rPr>
              <a:t>RNNs</a:t>
            </a:r>
            <a:r>
              <a:rPr sz="1800" dirty="0">
                <a:latin typeface="Calibri"/>
                <a:cs typeface="Calibri"/>
              </a:rPr>
              <a:t> can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thought</a:t>
            </a:r>
            <a:r>
              <a:rPr sz="1800" dirty="0">
                <a:latin typeface="Calibri"/>
                <a:cs typeface="Calibri"/>
              </a:rPr>
              <a:t> of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 </a:t>
            </a:r>
            <a:r>
              <a:rPr sz="1800" spc="-5" dirty="0">
                <a:latin typeface="Calibri"/>
                <a:cs typeface="Calibri"/>
              </a:rPr>
              <a:t>multiple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copies</a:t>
            </a:r>
            <a:r>
              <a:rPr sz="1800" dirty="0">
                <a:latin typeface="Calibri"/>
                <a:cs typeface="Calibri"/>
              </a:rPr>
              <a:t> of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same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network,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each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passing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message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successor</a:t>
            </a:r>
            <a:endParaRPr sz="1800">
              <a:latin typeface="Calibri"/>
              <a:cs typeface="Calibri"/>
            </a:endParaRPr>
          </a:p>
          <a:p>
            <a:pPr marL="354965" marR="38735" indent="-342900">
              <a:lnSpc>
                <a:spcPct val="115599"/>
              </a:lnSpc>
              <a:buChar char="●"/>
              <a:tabLst>
                <a:tab pos="354965" algn="l"/>
                <a:tab pos="355600" algn="l"/>
              </a:tabLst>
            </a:pPr>
            <a:r>
              <a:rPr sz="1800" spc="-5" dirty="0">
                <a:latin typeface="Calibri"/>
                <a:cs typeface="Calibri"/>
              </a:rPr>
              <a:t>This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chain-like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nature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reveals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that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recurrent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neural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networks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are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intimately related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sequences 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lists</a:t>
            </a:r>
            <a:endParaRPr sz="1800">
              <a:latin typeface="Calibri"/>
              <a:cs typeface="Calibri"/>
            </a:endParaRPr>
          </a:p>
          <a:p>
            <a:pPr marL="354965" marR="5080" indent="-342900">
              <a:lnSpc>
                <a:spcPct val="113300"/>
              </a:lnSpc>
              <a:spcBef>
                <a:spcPts val="50"/>
              </a:spcBef>
              <a:buChar char="●"/>
              <a:tabLst>
                <a:tab pos="354965" algn="l"/>
                <a:tab pos="355600" algn="l"/>
              </a:tabLst>
            </a:pPr>
            <a:r>
              <a:rPr sz="1800" spc="-5" dirty="0">
                <a:latin typeface="Calibri"/>
                <a:cs typeface="Calibri"/>
              </a:rPr>
              <a:t>There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have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been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incredible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success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applying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RNNs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to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variety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problems: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speech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recognition,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language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modeling,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translation,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image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captioning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on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16423" y="3343655"/>
            <a:ext cx="3051048" cy="103631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21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8168" y="253525"/>
            <a:ext cx="5428615" cy="558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50"/>
              </a:lnSpc>
            </a:pPr>
            <a:r>
              <a:rPr sz="3600" spc="-5" dirty="0">
                <a:latin typeface="Calibri"/>
                <a:cs typeface="Calibri"/>
              </a:rPr>
              <a:t>Click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to</a:t>
            </a:r>
            <a:r>
              <a:rPr sz="360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edit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Master</a:t>
            </a:r>
            <a:r>
              <a:rPr sz="3600" spc="-10" dirty="0">
                <a:latin typeface="Calibri"/>
                <a:cs typeface="Calibri"/>
              </a:rPr>
              <a:t> </a:t>
            </a:r>
            <a:r>
              <a:rPr sz="3600" spc="-5" dirty="0">
                <a:latin typeface="Calibri"/>
                <a:cs typeface="Calibri"/>
              </a:rPr>
              <a:t>title style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19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17345" y="0"/>
            <a:ext cx="12185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LSTM</a:t>
            </a:r>
            <a:r>
              <a:rPr dirty="0"/>
              <a:t>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5"/>
              </a:spcBef>
            </a:pPr>
            <a:r>
              <a:rPr dirty="0"/>
              <a:t>22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34053" y="821943"/>
            <a:ext cx="6318250" cy="3350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1950" marR="37465" indent="-349250">
              <a:lnSpc>
                <a:spcPct val="113700"/>
              </a:lnSpc>
              <a:spcBef>
                <a:spcPts val="100"/>
              </a:spcBef>
              <a:buChar char="●"/>
              <a:tabLst>
                <a:tab pos="361315" algn="l"/>
                <a:tab pos="361950" algn="l"/>
              </a:tabLst>
            </a:pPr>
            <a:r>
              <a:rPr sz="1900" dirty="0">
                <a:latin typeface="Calibri"/>
                <a:cs typeface="Calibri"/>
              </a:rPr>
              <a:t>RNN </a:t>
            </a:r>
            <a:r>
              <a:rPr sz="1900" spc="-5" dirty="0">
                <a:latin typeface="Calibri"/>
                <a:cs typeface="Calibri"/>
              </a:rPr>
              <a:t>Issue: </a:t>
            </a:r>
            <a:r>
              <a:rPr sz="1900" dirty="0">
                <a:latin typeface="Calibri"/>
                <a:cs typeface="Calibri"/>
              </a:rPr>
              <a:t>when input </a:t>
            </a:r>
            <a:r>
              <a:rPr sz="1900" spc="-5" dirty="0">
                <a:latin typeface="Calibri"/>
                <a:cs typeface="Calibri"/>
              </a:rPr>
              <a:t>sequence </a:t>
            </a:r>
            <a:r>
              <a:rPr sz="1900" dirty="0">
                <a:latin typeface="Calibri"/>
                <a:cs typeface="Calibri"/>
              </a:rPr>
              <a:t>is long, the data </a:t>
            </a:r>
            <a:r>
              <a:rPr sz="1900" spc="-5" dirty="0">
                <a:latin typeface="Calibri"/>
                <a:cs typeface="Calibri"/>
              </a:rPr>
              <a:t>from </a:t>
            </a:r>
            <a:r>
              <a:rPr sz="1900" dirty="0">
                <a:latin typeface="Calibri"/>
                <a:cs typeface="Calibri"/>
              </a:rPr>
              <a:t>early </a:t>
            </a:r>
            <a:r>
              <a:rPr sz="1900" spc="-41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time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steps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have little </a:t>
            </a:r>
            <a:r>
              <a:rPr sz="1900" spc="-5" dirty="0">
                <a:latin typeface="Calibri"/>
                <a:cs typeface="Calibri"/>
              </a:rPr>
              <a:t>impact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on </a:t>
            </a:r>
            <a:r>
              <a:rPr sz="1900" dirty="0">
                <a:latin typeface="Calibri"/>
                <a:cs typeface="Calibri"/>
              </a:rPr>
              <a:t>the </a:t>
            </a:r>
            <a:r>
              <a:rPr sz="1900" spc="-5" dirty="0">
                <a:latin typeface="Calibri"/>
                <a:cs typeface="Calibri"/>
              </a:rPr>
              <a:t>output (Vanishing 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Gradient)</a:t>
            </a:r>
            <a:endParaRPr sz="1900">
              <a:latin typeface="Calibri"/>
              <a:cs typeface="Calibri"/>
            </a:endParaRPr>
          </a:p>
          <a:p>
            <a:pPr marL="361950" indent="-349250">
              <a:lnSpc>
                <a:spcPct val="100000"/>
              </a:lnSpc>
              <a:spcBef>
                <a:spcPts val="335"/>
              </a:spcBef>
              <a:buChar char="●"/>
              <a:tabLst>
                <a:tab pos="361315" algn="l"/>
                <a:tab pos="361950" algn="l"/>
              </a:tabLst>
            </a:pPr>
            <a:r>
              <a:rPr sz="1900" spc="-5" dirty="0">
                <a:latin typeface="Calibri"/>
                <a:cs typeface="Calibri"/>
              </a:rPr>
              <a:t>LSTMs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are</a:t>
            </a:r>
            <a:r>
              <a:rPr sz="1900" spc="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Units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of recurrent neural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networks (RNNs)</a:t>
            </a:r>
            <a:endParaRPr sz="1900">
              <a:latin typeface="Calibri"/>
              <a:cs typeface="Calibri"/>
            </a:endParaRPr>
          </a:p>
          <a:p>
            <a:pPr marL="361950" indent="-349250">
              <a:lnSpc>
                <a:spcPct val="100000"/>
              </a:lnSpc>
              <a:spcBef>
                <a:spcPts val="405"/>
              </a:spcBef>
              <a:buChar char="●"/>
              <a:tabLst>
                <a:tab pos="361315" algn="l"/>
                <a:tab pos="361950" algn="l"/>
              </a:tabLst>
            </a:pPr>
            <a:r>
              <a:rPr sz="1900" spc="-5" dirty="0">
                <a:latin typeface="Calibri"/>
                <a:cs typeface="Calibri"/>
              </a:rPr>
              <a:t>Remember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values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over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arbitrary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time </a:t>
            </a:r>
            <a:r>
              <a:rPr sz="1900" dirty="0">
                <a:latin typeface="Calibri"/>
                <a:cs typeface="Calibri"/>
              </a:rPr>
              <a:t>intervals</a:t>
            </a:r>
            <a:endParaRPr sz="1900">
              <a:latin typeface="Calibri"/>
              <a:cs typeface="Calibri"/>
            </a:endParaRPr>
          </a:p>
          <a:p>
            <a:pPr marL="361950" marR="817880" indent="-349250">
              <a:lnSpc>
                <a:spcPts val="2620"/>
              </a:lnSpc>
              <a:spcBef>
                <a:spcPts val="120"/>
              </a:spcBef>
              <a:buChar char="●"/>
              <a:tabLst>
                <a:tab pos="361315" algn="l"/>
                <a:tab pos="361950" algn="l"/>
              </a:tabLst>
            </a:pPr>
            <a:r>
              <a:rPr sz="1900" spc="-5" dirty="0">
                <a:latin typeface="Calibri"/>
                <a:cs typeface="Calibri"/>
              </a:rPr>
              <a:t>LSTMs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are</a:t>
            </a:r>
            <a:r>
              <a:rPr sz="1900" spc="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explicitly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designed</a:t>
            </a:r>
            <a:r>
              <a:rPr sz="1900" dirty="0">
                <a:latin typeface="Calibri"/>
                <a:cs typeface="Calibri"/>
              </a:rPr>
              <a:t> to</a:t>
            </a:r>
            <a:r>
              <a:rPr sz="1900" spc="-5" dirty="0">
                <a:latin typeface="Calibri"/>
                <a:cs typeface="Calibri"/>
              </a:rPr>
              <a:t> avoid </a:t>
            </a:r>
            <a:r>
              <a:rPr sz="1900" dirty="0">
                <a:latin typeface="Calibri"/>
                <a:cs typeface="Calibri"/>
              </a:rPr>
              <a:t>the long-term </a:t>
            </a:r>
            <a:r>
              <a:rPr sz="1900" spc="-41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dependency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problem</a:t>
            </a:r>
            <a:endParaRPr sz="1900">
              <a:latin typeface="Calibri"/>
              <a:cs typeface="Calibri"/>
            </a:endParaRPr>
          </a:p>
          <a:p>
            <a:pPr marL="361950" indent="-349250">
              <a:lnSpc>
                <a:spcPct val="100000"/>
              </a:lnSpc>
              <a:spcBef>
                <a:spcPts val="160"/>
              </a:spcBef>
              <a:buChar char="●"/>
              <a:tabLst>
                <a:tab pos="361315" algn="l"/>
                <a:tab pos="361950" algn="l"/>
              </a:tabLst>
            </a:pPr>
            <a:r>
              <a:rPr sz="1900" spc="-5" dirty="0">
                <a:latin typeface="Calibri"/>
                <a:cs typeface="Calibri"/>
              </a:rPr>
              <a:t>Well-suited</a:t>
            </a:r>
            <a:r>
              <a:rPr sz="1900" dirty="0">
                <a:latin typeface="Calibri"/>
                <a:cs typeface="Calibri"/>
              </a:rPr>
              <a:t> to </a:t>
            </a:r>
            <a:r>
              <a:rPr sz="1900" spc="-5" dirty="0">
                <a:latin typeface="Calibri"/>
                <a:cs typeface="Calibri"/>
              </a:rPr>
              <a:t>classifying,</a:t>
            </a:r>
            <a:r>
              <a:rPr sz="1900" spc="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processing</a:t>
            </a:r>
            <a:r>
              <a:rPr sz="1900" spc="1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and</a:t>
            </a:r>
            <a:r>
              <a:rPr sz="1900" spc="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making</a:t>
            </a:r>
            <a:r>
              <a:rPr sz="1900" spc="1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predictions</a:t>
            </a:r>
            <a:endParaRPr sz="1900">
              <a:latin typeface="Calibri"/>
              <a:cs typeface="Calibri"/>
            </a:endParaRPr>
          </a:p>
          <a:p>
            <a:pPr marL="361950">
              <a:lnSpc>
                <a:spcPct val="100000"/>
              </a:lnSpc>
              <a:spcBef>
                <a:spcPts val="315"/>
              </a:spcBef>
            </a:pPr>
            <a:r>
              <a:rPr sz="1900" spc="-5" dirty="0">
                <a:latin typeface="Calibri"/>
                <a:cs typeface="Calibri"/>
              </a:rPr>
              <a:t>based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on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time</a:t>
            </a:r>
            <a:r>
              <a:rPr sz="1900" spc="-1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series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data</a:t>
            </a:r>
            <a:endParaRPr sz="1900">
              <a:latin typeface="Calibri"/>
              <a:cs typeface="Calibri"/>
            </a:endParaRPr>
          </a:p>
          <a:p>
            <a:pPr marL="361950" indent="-349250">
              <a:lnSpc>
                <a:spcPct val="100000"/>
              </a:lnSpc>
              <a:spcBef>
                <a:spcPts val="430"/>
              </a:spcBef>
              <a:buChar char="●"/>
              <a:tabLst>
                <a:tab pos="361315" algn="l"/>
                <a:tab pos="361950" algn="l"/>
              </a:tabLst>
            </a:pPr>
            <a:r>
              <a:rPr sz="1900" dirty="0">
                <a:latin typeface="Calibri"/>
                <a:cs typeface="Calibri"/>
              </a:rPr>
              <a:t>But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..</a:t>
            </a:r>
            <a:r>
              <a:rPr sz="1900" spc="-2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require</a:t>
            </a:r>
            <a:r>
              <a:rPr sz="1900" spc="-1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plenty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of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data</a:t>
            </a:r>
            <a:endParaRPr sz="1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</TotalTime>
  <Words>6077</Words>
  <Application>Microsoft Office PowerPoint</Application>
  <PresentationFormat>On-screen Show (16:9)</PresentationFormat>
  <Paragraphs>772</Paragraphs>
  <Slides>106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0" baseType="lpstr">
      <vt:lpstr>Arial MT</vt:lpstr>
      <vt:lpstr>Calibri</vt:lpstr>
      <vt:lpstr>Georgia</vt:lpstr>
      <vt:lpstr>Office Theme</vt:lpstr>
      <vt:lpstr>Advanced Machine Learning:  Create Real-World ML Projects with Noureddin Sadawi</vt:lpstr>
      <vt:lpstr>About the Speaker</vt:lpstr>
      <vt:lpstr>What is Face Recognition</vt:lpstr>
      <vt:lpstr>How Can we do this?</vt:lpstr>
      <vt:lpstr>Example Application Areas</vt:lpstr>
      <vt:lpstr>Example Application Areas</vt:lpstr>
      <vt:lpstr>Face Recognition in Humans</vt:lpstr>
      <vt:lpstr>Challenges: Intrapersonal variations</vt:lpstr>
      <vt:lpstr>Challenges: Tricks</vt:lpstr>
      <vt:lpstr>Face Detection</vt:lpstr>
      <vt:lpstr>Example Face Detection Techniques</vt:lpstr>
      <vt:lpstr>Haar Features 1/2</vt:lpstr>
      <vt:lpstr>Haar Features 2/2</vt:lpstr>
      <vt:lpstr>OpenCV</vt:lpstr>
      <vt:lpstr>Face Detection -&gt; Face Recognition</vt:lpstr>
      <vt:lpstr>CNNs</vt:lpstr>
      <vt:lpstr>Input and Output 1/2</vt:lpstr>
      <vt:lpstr>Input and Output 2/2</vt:lpstr>
      <vt:lpstr>Convolution</vt:lpstr>
      <vt:lpstr>How Filters are applied</vt:lpstr>
      <vt:lpstr>Filters in CNNs</vt:lpstr>
      <vt:lpstr>Feature Maps (aka Activation Maps)</vt:lpstr>
      <vt:lpstr>Pooling</vt:lpstr>
      <vt:lpstr>Padding 1/2</vt:lpstr>
      <vt:lpstr>Padding 2/2</vt:lpstr>
      <vt:lpstr>Dropout</vt:lpstr>
      <vt:lpstr>Flatten and Fully Connected (Dense)</vt:lpstr>
      <vt:lpstr>Example CNN</vt:lpstr>
      <vt:lpstr>Download Face Recognition Data</vt:lpstr>
      <vt:lpstr>Coding</vt:lpstr>
      <vt:lpstr>PowerPoint Presentation</vt:lpstr>
      <vt:lpstr>About the Speaker</vt:lpstr>
      <vt:lpstr>Text Mining</vt:lpstr>
      <vt:lpstr>Mining</vt:lpstr>
      <vt:lpstr>PowerPoint Presentation</vt:lpstr>
      <vt:lpstr>PowerPoint Presentation</vt:lpstr>
      <vt:lpstr>PowerPoint Presentation</vt:lpstr>
      <vt:lpstr>Text mining around us</vt:lpstr>
      <vt:lpstr>How do we do it?</vt:lpstr>
      <vt:lpstr>Problems we will deal with</vt:lpstr>
      <vt:lpstr>Problems we will deal with</vt:lpstr>
      <vt:lpstr>Necessary Steps</vt:lpstr>
      <vt:lpstr>Text Classification (Sentiment Analysis)</vt:lpstr>
      <vt:lpstr>Text Input</vt:lpstr>
      <vt:lpstr>Word Parsing and Tokenization</vt:lpstr>
      <vt:lpstr>Stopword Removal/Filtering</vt:lpstr>
      <vt:lpstr>Negation Handling</vt:lpstr>
      <vt:lpstr>Lemmatization and Stemming</vt:lpstr>
      <vt:lpstr>Term Selection and Feature Extraction</vt:lpstr>
      <vt:lpstr>Term Frequency</vt:lpstr>
      <vt:lpstr>Term Frequency</vt:lpstr>
      <vt:lpstr>Inverse Document Frequency</vt:lpstr>
      <vt:lpstr>Inverse Document Frequency</vt:lpstr>
      <vt:lpstr>Classification</vt:lpstr>
      <vt:lpstr>Example Data</vt:lpstr>
      <vt:lpstr>PowerPoint Presentation</vt:lpstr>
      <vt:lpstr>PowerPoint Presentation</vt:lpstr>
      <vt:lpstr>About the Speaker</vt:lpstr>
      <vt:lpstr>Malicious Software (Malware)</vt:lpstr>
      <vt:lpstr>Viruses</vt:lpstr>
      <vt:lpstr>Antivirus Software</vt:lpstr>
      <vt:lpstr>Ransomware</vt:lpstr>
      <vt:lpstr>Worms</vt:lpstr>
      <vt:lpstr>Trojan Programs</vt:lpstr>
      <vt:lpstr>Firewalls</vt:lpstr>
      <vt:lpstr>Spyware</vt:lpstr>
      <vt:lpstr>Adware</vt:lpstr>
      <vt:lpstr>Botnets</vt:lpstr>
      <vt:lpstr>Botnet Examples</vt:lpstr>
      <vt:lpstr>Obtaining Data</vt:lpstr>
      <vt:lpstr>Data Preparation (PCAP -&gt; CSV)</vt:lpstr>
      <vt:lpstr>Pre-processing 1/3</vt:lpstr>
      <vt:lpstr>Pre-processing 2/3</vt:lpstr>
      <vt:lpstr>Pre-processing 3/3</vt:lpstr>
      <vt:lpstr>Data Visualization</vt:lpstr>
      <vt:lpstr>PowerPoint Presentation</vt:lpstr>
      <vt:lpstr>Coding</vt:lpstr>
      <vt:lpstr>PowerPoint Presentation</vt:lpstr>
      <vt:lpstr>About the Speaker</vt:lpstr>
      <vt:lpstr>Definition</vt:lpstr>
      <vt:lpstr>Applications</vt:lpstr>
      <vt:lpstr>Example Application Areas</vt:lpstr>
      <vt:lpstr>PowerPoint Presentation</vt:lpstr>
      <vt:lpstr>What makes Time Series special?</vt:lpstr>
      <vt:lpstr>What makes Time Series special?</vt:lpstr>
      <vt:lpstr>Techniques</vt:lpstr>
      <vt:lpstr>Smoothing Techniques</vt:lpstr>
      <vt:lpstr>Simple Average</vt:lpstr>
      <vt:lpstr>Simple Moving Average</vt:lpstr>
      <vt:lpstr>Example</vt:lpstr>
      <vt:lpstr>Exponential Smoothing</vt:lpstr>
      <vt:lpstr>Univariate vs Multivariate Data</vt:lpstr>
      <vt:lpstr>Modeling and Future Predictions</vt:lpstr>
      <vt:lpstr>CNNs in One Slide</vt:lpstr>
      <vt:lpstr>Types of Inputs</vt:lpstr>
      <vt:lpstr>1D CNN</vt:lpstr>
      <vt:lpstr>Essential Concepts in Deep Learning</vt:lpstr>
      <vt:lpstr>RNNs</vt:lpstr>
      <vt:lpstr>LSTMs</vt:lpstr>
      <vt:lpstr>GRUs</vt:lpstr>
      <vt:lpstr>Data Preparation .. Very Important</vt:lpstr>
      <vt:lpstr>Data Preparation Example</vt:lpstr>
      <vt:lpstr>Download Stock Market Data</vt:lpstr>
      <vt:lpstr>PowerPoint Presentation</vt:lpstr>
      <vt:lpstr>Coding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Machine Learning:  Create Real-World ML Projects with Noureddin Sadawi</dc:title>
  <cp:lastModifiedBy>mohamed elashry</cp:lastModifiedBy>
  <cp:revision>1</cp:revision>
  <dcterms:created xsi:type="dcterms:W3CDTF">2021-12-03T19:51:48Z</dcterms:created>
  <dcterms:modified xsi:type="dcterms:W3CDTF">2021-12-05T02:35:20Z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2020-08-06T00:00:00Z</vt:filetime>
  </property>
  <property fmtid="{D5CDD505-2E9C-101B-9397-08002B2CF9AE}" pid="3" name="Creator">
    <vt:lpwstr>Adobe Acrobat Pro DC 20.9.20074</vt:lpwstr>
  </property>
  <property fmtid="{D5CDD505-2E9C-101B-9397-08002B2CF9AE}" pid="4" name="LastSaved">
    <vt:filetime>2021-12-03T00:00:00Z</vt:filetime>
  </property>
</Properties>
</file>